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7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5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76C7BC-B617-46A4-821A-29D400AFCB20}" type="datetimeFigureOut">
              <a:rPr lang="hr-HR" smtClean="0"/>
              <a:t>11.2.2026.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732175-E5CE-4814-9832-A02E19220F5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828997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732175-E5CE-4814-9832-A02E19220F5D}" type="slidenum">
              <a:rPr lang="hr-HR" smtClean="0"/>
              <a:t>4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738189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B8136-4330-4480-80D9-0F6FD97061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072" y="1124712"/>
            <a:ext cx="11036808" cy="3172968"/>
          </a:xfrm>
        </p:spPr>
        <p:txBody>
          <a:bodyPr anchor="b">
            <a:normAutofit/>
          </a:bodyPr>
          <a:lstStyle>
            <a:lvl1pPr algn="l">
              <a:defRPr sz="8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6E5739-DD96-45FB-B609-3E3447A52F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6072" y="4727448"/>
            <a:ext cx="11036808" cy="1481328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9FF558-51F9-42A2-9944-DBE23DA8B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76072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2/11/2026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8C0E86-A7F7-4BDC-A637-254E5252D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D10ADE-E9DA-4E57-BF57-1CCB65219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69680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06CE56-3881-4ADA-8CEF-D18B02C242A3}"/>
              </a:ext>
            </a:extLst>
          </p:cNvPr>
          <p:cNvSpPr/>
          <p:nvPr/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F3C543-62EC-4433-9C93-A2CD8764E9B4}"/>
              </a:ext>
            </a:extLst>
          </p:cNvPr>
          <p:cNvSpPr/>
          <p:nvPr/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41934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32C18-E430-4EC7-BD7C-99D86D012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C5012F-7119-4D94-9717-3862E1C938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ED9A4A-D287-4207-9037-70DB007A1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ECFCAC-80DB-43BB-B3F1-AC22BACEE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79730-3487-4D94-A0DC-C21684963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048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43C89D-929E-4CD1-BCCC-72A14C0335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D450EA-A577-4B76-A12F-650BEB20FD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D2603B-9ACE-4FA9-805B-9B91EB63D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CE18AC-D6A9-4A61-885D-68E2B684A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197AE4-AA47-4E14-8FFE-171FAE47F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8199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D6FBB9D-1CAA-4D05-AB33-BABDFE17B843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727B71-B4B6-4823-80A1-68C40B475118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A6DB05-9FB5-4B07-8675-74C23D4FD89D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358CF-0758-490A-A084-C46443B9A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71183-B3CE-4F45-92FB-98290CA0E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78024"/>
            <a:ext cx="10168128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7DED67-27EC-4D43-A21C-093C1DB048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747CE3-4890-4BC1-94DB-5D49D02C9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3C5AD3-D79A-4D46-B25B-822FE0252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1953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5AEDC5C-2E87-49C6-AB07-A95E5F39ED8E}"/>
              </a:ext>
            </a:extLst>
          </p:cNvPr>
          <p:cNvSpPr/>
          <p:nvPr/>
        </p:nvSpPr>
        <p:spPr>
          <a:xfrm>
            <a:off x="558210" y="4981421"/>
            <a:ext cx="11134956" cy="82296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7D88DE-E462-4C8A-BF99-609390DFB781}"/>
              </a:ext>
            </a:extLst>
          </p:cNvPr>
          <p:cNvSpPr/>
          <p:nvPr/>
        </p:nvSpPr>
        <p:spPr>
          <a:xfrm>
            <a:off x="498834" y="5118581"/>
            <a:ext cx="146304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E44900-E8BF-4B12-8BCB-41076E2B6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84" y="640080"/>
            <a:ext cx="10890504" cy="4114800"/>
          </a:xfrm>
        </p:spPr>
        <p:txBody>
          <a:bodyPr anchor="b">
            <a:normAutofit/>
          </a:bodyPr>
          <a:lstStyle>
            <a:lvl1pPr>
              <a:defRPr sz="6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7741F9-B00F-4463-A257-6B66DABD9B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5102352"/>
            <a:ext cx="10607040" cy="585216"/>
          </a:xfrm>
        </p:spPr>
        <p:txBody>
          <a:bodyPr anchor="ctr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8BFA7D-4401-4285-802B-1579165F0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A909C5-AA19-4195-8376-9002D5DF4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C3F32-46E0-47C8-8565-5969A475F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1775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076262E-36A0-40C6-ADE6-90CD9FB9B9EA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2677A9B-4D1D-4D80-912C-24570140A650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3DC8C98-510F-48C9-82B2-9E4F760A68DF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A078AE-0BC3-48F9-87EC-2DB0CCE7E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A20DF-0829-4336-B59F-FF9D7AA9D8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5568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35D01C-CF67-4DF6-B96C-FFC9D5BF84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5936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BBD797-6031-4F82-8726-EAB757027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B3F71C-B897-4909-A75E-8716AD49C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78BC14-5BB1-405F-A6F3-C07230F08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8439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B671BDE-E45C-41A1-9B98-4A607D703855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99500CE-917A-4D03-A7DF-71D8EBBC1537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3D0D377-28B0-417D-886B-9483AF064975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8F91F8-0767-40B5-A3AA-72931FC19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E0554-8BEE-4BF6-9519-51B8475D35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5568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4A358D-C930-48E0-B372-06A826B74C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15568" y="3203688"/>
            <a:ext cx="4937760" cy="29685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B6615E-4966-4150-83B6-C47591B363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45936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409F6B-C17B-4B4F-9F35-5068BDC4E2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45936" y="3203687"/>
            <a:ext cx="4937760" cy="296851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BC356D-052B-4A9B-8B2F-6665FD325A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C5E5FA-26A9-467C-93E3-8476142D1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79E50C-1E40-4B48-871B-E392428D2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6062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8C0689C4-0DB3-408B-A956-40326B4AE4C4}"/>
              </a:ext>
            </a:extLst>
          </p:cNvPr>
          <p:cNvSpPr/>
          <p:nvPr/>
        </p:nvSpPr>
        <p:spPr>
          <a:xfrm>
            <a:off x="665853" y="1533525"/>
            <a:ext cx="10917063" cy="379095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E1D10E-1C30-41BF-8C3B-C460C9B5597B}"/>
              </a:ext>
            </a:extLst>
          </p:cNvPr>
          <p:cNvSpPr/>
          <p:nvPr/>
        </p:nvSpPr>
        <p:spPr>
          <a:xfrm>
            <a:off x="609084" y="2971798"/>
            <a:ext cx="128016" cy="9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9454F2-0EE5-4888-AF4C-82F825E62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992" y="1938528"/>
            <a:ext cx="10177272" cy="2990088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C91241-A315-4643-91E5-CF2C25CC9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06D86-5479-487D-94C8-76093D84F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739411-CED6-43D4-868D-A65C4161A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7648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C447E0-1D4D-4EF2-B81B-4B2400EE3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984CA0-2A78-4600-9F3D-19B09E790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440955-B18E-49D3-AE7B-B331200E3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8092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FA417FE-CD1A-486F-A4AC-E4000A2FB18E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318F0F5-812B-472C-9408-B80F2553F5E0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F7751B-CD8F-4F5B-A903-1DCE5D1E8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55C8A-A0BB-441D-976F-EB56D4382D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192" y="1709928"/>
            <a:ext cx="6729984" cy="4096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DE6A51-A2E5-4BFA-B571-9FDFE1BBFB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29000"/>
            <a:ext cx="3099816" cy="20665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92778A-DD4C-4651-9C53-8B0C44CD88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2/11/2026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6C7F66-2DFA-4146-BE1A-CE2890FE4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85D185-B1B6-4D62-81BE-BE82C80AC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4670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68B77B5-211C-456E-B79F-306CC3619347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63C338-194D-4F23-ABEC-60A7EA96F302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C04DCC-0E3E-4F05-9FAC-9FA6CA4B2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A29649-B19F-499E-8E9A-3577EAC8F0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965192" y="1161288"/>
            <a:ext cx="6729984" cy="4645152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C9EF2E-A8CD-41A1-B11A-0D8842797A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38144"/>
            <a:ext cx="3099816" cy="20574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4257B5-0DE0-401F-9171-E8687A97DB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8CD9AD-D667-4FD4-AA34-428AA0BCD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770FB6-F273-4BA6-8B97-9835AC537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940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325BDE-35A4-4AAD-960B-C1415864A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459C78-0CC4-4552-93DD-49B4194D0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44A3C-9C54-46A6-B3EF-5B36362423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AC24A9-CCB6-4F8D-B8DB-C2F3692CFA5A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5A696-7B4B-4181-A961-7D66556D50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038CB5-8F4A-401D-A3A9-B27DC15B7A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389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0" r:id="rId6"/>
    <p:sldLayoutId id="2147483686" r:id="rId7"/>
    <p:sldLayoutId id="2147483687" r:id="rId8"/>
    <p:sldLayoutId id="2147483688" r:id="rId9"/>
    <p:sldLayoutId id="2147483689" r:id="rId10"/>
    <p:sldLayoutId id="21474836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iX9HTU5EGf4?si=3zvj_XEeT_kUogWk" TargetMode="External"/><Relationship Id="rId2" Type="http://schemas.openxmlformats.org/officeDocument/2006/relationships/hyperlink" Target="potraga%20za%20krunom" TargetMode="Externa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-p_UrDnpIJ0?si=aUSCHlJBqJiSL6jW" TargetMode="Externa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A061BA2E-A388-41C5-B73A-B0FEB6B102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6DC254-99E5-8BAE-B36B-A431701931E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1133"/>
          <a:stretch/>
        </p:blipFill>
        <p:spPr>
          <a:xfrm>
            <a:off x="6097523" y="10"/>
            <a:ext cx="6094477" cy="6857990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Slika 7" descr="Slika na kojoj se prikazuje tekst, Dječja umjetnost, crtež, u dvorani&#10;&#10;Opis je automatski generiran">
            <a:extLst>
              <a:ext uri="{FF2B5EF4-FFF2-40B4-BE49-F238E27FC236}">
                <a16:creationId xmlns:a16="http://schemas.microsoft.com/office/drawing/2014/main" id="{DA34FBA1-BFBD-0E86-32C4-EA0437B138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11"/>
          <a:stretch/>
        </p:blipFill>
        <p:spPr>
          <a:xfrm rot="5400000">
            <a:off x="5807412" y="287085"/>
            <a:ext cx="6857990" cy="6283822"/>
          </a:xfrm>
          <a:prstGeom prst="rect">
            <a:avLst/>
          </a:prstGeom>
        </p:spPr>
      </p:pic>
      <p:pic>
        <p:nvPicPr>
          <p:cNvPr id="24" name="Slika 23" descr="Slika na kojoj se prikazuje u dvorani, umjetničko djelo, kuća, zid">
            <a:extLst>
              <a:ext uri="{FF2B5EF4-FFF2-40B4-BE49-F238E27FC236}">
                <a16:creationId xmlns:a16="http://schemas.microsoft.com/office/drawing/2014/main" id="{5C168B45-72CB-8091-AC7D-709E1A4F2A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81760" y="380239"/>
            <a:ext cx="6858000" cy="6097521"/>
          </a:xfrm>
          <a:prstGeom prst="rect">
            <a:avLst/>
          </a:prstGeom>
          <a:ln>
            <a:noFill/>
          </a:ln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76E192A2-3ED3-4081-8A86-A22B511417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4152902" y="-1181101"/>
            <a:ext cx="3886200" cy="12192001"/>
          </a:xfrm>
          <a:prstGeom prst="rect">
            <a:avLst/>
          </a:prstGeom>
          <a:gradFill>
            <a:gsLst>
              <a:gs pos="41000">
                <a:schemeClr val="tx1">
                  <a:alpha val="46000"/>
                </a:schemeClr>
              </a:gs>
              <a:gs pos="21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46F2C6F9-B97C-1BCF-726B-67ACC275A6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4553" y="3091928"/>
            <a:ext cx="9079991" cy="2440192"/>
          </a:xfrm>
        </p:spPr>
        <p:txBody>
          <a:bodyPr>
            <a:normAutofit/>
          </a:bodyPr>
          <a:lstStyle/>
          <a:p>
            <a:r>
              <a:rPr lang="hr-HR" sz="7200" b="1" dirty="0">
                <a:solidFill>
                  <a:schemeClr val="bg1"/>
                </a:solidFill>
              </a:rPr>
              <a:t>Godišnji projekt OŠ Brod Moravice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5575039"/>
            <a:ext cx="9784080" cy="68580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95502B35-26AA-B099-B22A-8E40739C0F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4552" y="5624945"/>
            <a:ext cx="9079992" cy="592975"/>
          </a:xfrm>
        </p:spPr>
        <p:txBody>
          <a:bodyPr anchor="ctr">
            <a:normAutofit/>
          </a:bodyPr>
          <a:lstStyle/>
          <a:p>
            <a:r>
              <a:rPr lang="hr-HR" dirty="0">
                <a:solidFill>
                  <a:schemeClr val="bg1"/>
                </a:solidFill>
              </a:rPr>
              <a:t>školska godina 2024./2025. </a:t>
            </a:r>
          </a:p>
        </p:txBody>
      </p:sp>
    </p:spTree>
    <p:extLst>
      <p:ext uri="{BB962C8B-B14F-4D97-AF65-F5344CB8AC3E}">
        <p14:creationId xmlns:p14="http://schemas.microsoft.com/office/powerpoint/2010/main" val="1943660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D6FBB9D-1CAA-4D05-AB33-BABDFE17B8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04727B71-B4B6-4823-80A1-68C40B475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9A6DB05-9FB5-4B07-8675-74C23D4FD8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F94AA2BD-2E3F-4B1D-8127-5744B81153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9DD843E9-20A9-DC16-9C73-BD8CFBCEA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0" y="987552"/>
            <a:ext cx="4485861" cy="108813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hr-HR" b="1" dirty="0">
                <a:latin typeface="Bahnschrift SemiBold Condensed" panose="020B0502040204020203" pitchFamily="34" charset="0"/>
              </a:rPr>
              <a:t>6. r.  Srednjovjekovna</a:t>
            </a:r>
            <a:br>
              <a:rPr lang="hr-HR" b="1" dirty="0">
                <a:latin typeface="Bahnschrift SemiBold Condensed" panose="020B0502040204020203" pitchFamily="34" charset="0"/>
              </a:rPr>
            </a:br>
            <a:r>
              <a:rPr lang="hr-HR" b="1" dirty="0">
                <a:latin typeface="Bahnschrift SemiBold Condensed" panose="020B0502040204020203" pitchFamily="34" charset="0"/>
              </a:rPr>
              <a:t>pismenost </a:t>
            </a:r>
            <a:endParaRPr lang="en-US" b="1" dirty="0">
              <a:latin typeface="Bahnschrift SemiBold Condensed" panose="020B0502040204020203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BD02261-2DC8-4AA8-9E16-7751AE8924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49223" y="387939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D752CF2-2291-40B5-B462-C17B174C10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1480" y="2286000"/>
            <a:ext cx="438912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365D107E-A0DE-6F40-25B0-BA0882FC87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11479" y="2688336"/>
            <a:ext cx="4498848" cy="358444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r-HR" dirty="0"/>
              <a:t>Učenici 6. r. istraživali su srednjovjekovnu</a:t>
            </a:r>
          </a:p>
          <a:p>
            <a:r>
              <a:rPr lang="hr-HR" dirty="0"/>
              <a:t>    pismenost Hrvata: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/>
              <a:t>prvo slavensko pismo glagoljicu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/>
              <a:t>Bašćansku ploču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/>
              <a:t>ostale glagoljičke spomenike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/>
              <a:t>najstariju hrvatsku tiskanu knjigu </a:t>
            </a:r>
            <a:endParaRPr lang="en-US" dirty="0"/>
          </a:p>
        </p:txBody>
      </p:sp>
      <p:pic>
        <p:nvPicPr>
          <p:cNvPr id="8" name="Rezervirano mjesto slike 7" descr="Slika na kojoj se prikazuje tekst, rukopis, papirnati proizvod, papir&#10;&#10;Sadržaj generiran umjetnom inteligencijom može biti netočan.">
            <a:extLst>
              <a:ext uri="{FF2B5EF4-FFF2-40B4-BE49-F238E27FC236}">
                <a16:creationId xmlns:a16="http://schemas.microsoft.com/office/drawing/2014/main" id="{9B2AD1AA-146C-8CA4-ABD6-93B9BD09FAC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0" r="26390" b="2"/>
          <a:stretch>
            <a:fillRect/>
          </a:stretch>
        </p:blipFill>
        <p:spPr>
          <a:xfrm>
            <a:off x="5396174" y="10"/>
            <a:ext cx="6766485" cy="6857990"/>
          </a:xfrm>
          <a:custGeom>
            <a:avLst/>
            <a:gdLst/>
            <a:ahLst/>
            <a:cxnLst/>
            <a:rect l="l" t="t" r="r" b="b"/>
            <a:pathLst>
              <a:path w="6883948" h="6858000">
                <a:moveTo>
                  <a:pt x="365648" y="0"/>
                </a:moveTo>
                <a:lnTo>
                  <a:pt x="6883948" y="0"/>
                </a:lnTo>
                <a:lnTo>
                  <a:pt x="6883948" y="6858000"/>
                </a:lnTo>
                <a:lnTo>
                  <a:pt x="365648" y="6858000"/>
                </a:lnTo>
                <a:lnTo>
                  <a:pt x="360213" y="6835050"/>
                </a:lnTo>
                <a:cubicBezTo>
                  <a:pt x="128263" y="5788167"/>
                  <a:pt x="0" y="4637179"/>
                  <a:pt x="0" y="3429001"/>
                </a:cubicBezTo>
                <a:cubicBezTo>
                  <a:pt x="0" y="2220824"/>
                  <a:pt x="128263" y="1069835"/>
                  <a:pt x="360213" y="22952"/>
                </a:cubicBezTo>
                <a:close/>
              </a:path>
            </a:pathLst>
          </a:custGeom>
          <a:effectLst>
            <a:outerShdw blurRad="50800" dist="38100" dir="10800000" algn="r" rotWithShape="0">
              <a:schemeClr val="bg1">
                <a:lumMod val="85000"/>
                <a:alpha val="3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757788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3" name="Rectangle 70">
            <a:extLst>
              <a:ext uri="{FF2B5EF4-FFF2-40B4-BE49-F238E27FC236}">
                <a16:creationId xmlns:a16="http://schemas.microsoft.com/office/drawing/2014/main" id="{2D6FBB9D-1CAA-4D05-AB33-BABDFE17B8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94" name="Rectangle 72">
            <a:extLst>
              <a:ext uri="{FF2B5EF4-FFF2-40B4-BE49-F238E27FC236}">
                <a16:creationId xmlns:a16="http://schemas.microsoft.com/office/drawing/2014/main" id="{04727B71-B4B6-4823-80A1-68C40B475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5" name="Rectangle 74">
            <a:extLst>
              <a:ext uri="{FF2B5EF4-FFF2-40B4-BE49-F238E27FC236}">
                <a16:creationId xmlns:a16="http://schemas.microsoft.com/office/drawing/2014/main" id="{79A6DB05-9FB5-4B07-8675-74C23D4FD8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96" name="Rectangle 76">
            <a:extLst>
              <a:ext uri="{FF2B5EF4-FFF2-40B4-BE49-F238E27FC236}">
                <a16:creationId xmlns:a16="http://schemas.microsoft.com/office/drawing/2014/main" id="{D2854001-B4AF-4E18-9D2E-33E37F97A8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Rectangle 78">
            <a:extLst>
              <a:ext uri="{FF2B5EF4-FFF2-40B4-BE49-F238E27FC236}">
                <a16:creationId xmlns:a16="http://schemas.microsoft.com/office/drawing/2014/main" id="{8AEA628B-C8FF-4D0B-B111-F101F580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3202" y="363389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" name="Rectangle 80">
            <a:extLst>
              <a:ext uri="{FF2B5EF4-FFF2-40B4-BE49-F238E27FC236}">
                <a16:creationId xmlns:a16="http://schemas.microsoft.com/office/drawing/2014/main" id="{42663BD0-064C-40FC-A331-F49FCA9536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8506" y="2935541"/>
            <a:ext cx="621792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3EFD8DA1-631D-1E0A-D1BC-9CF12ED1C3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1" t="28009" r="17449" b="25755"/>
          <a:stretch>
            <a:fillRect/>
          </a:stretch>
        </p:blipFill>
        <p:spPr>
          <a:xfrm>
            <a:off x="1242308" y="1230161"/>
            <a:ext cx="4717102" cy="3278849"/>
          </a:xfrm>
          <a:prstGeom prst="rect">
            <a:avLst/>
          </a:prstGeom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id="{C1E5870E-1CCB-3D4A-E827-88A29129A268}"/>
              </a:ext>
            </a:extLst>
          </p:cNvPr>
          <p:cNvSpPr txBox="1"/>
          <p:nvPr/>
        </p:nvSpPr>
        <p:spPr>
          <a:xfrm>
            <a:off x="615458" y="3429000"/>
            <a:ext cx="6268770" cy="27523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hr-HR" dirty="0"/>
          </a:p>
          <a:p>
            <a:pPr indent="-228600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hr-HR" dirty="0"/>
          </a:p>
          <a:p>
            <a:pPr indent="-228600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hr-HR" dirty="0"/>
          </a:p>
          <a:p>
            <a:pPr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</a:pPr>
            <a:endParaRPr lang="en-US" sz="1600" dirty="0"/>
          </a:p>
          <a:p>
            <a:pPr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</a:pPr>
            <a:endParaRPr lang="en-US" sz="1600" dirty="0"/>
          </a:p>
        </p:txBody>
      </p:sp>
      <p:pic>
        <p:nvPicPr>
          <p:cNvPr id="3" name="Slika 2" descr="Slika na kojoj se prikazuje tekst, Post-it papirić, rukopis, grafički dizajn&#10;&#10;Sadržaj generiran umjetnom inteligencijom može biti netočan.">
            <a:extLst>
              <a:ext uri="{FF2B5EF4-FFF2-40B4-BE49-F238E27FC236}">
                <a16:creationId xmlns:a16="http://schemas.microsoft.com/office/drawing/2014/main" id="{D4A4A8CC-4724-4354-872A-1168B59251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0" r="8744" b="3"/>
          <a:stretch/>
        </p:blipFill>
        <p:spPr>
          <a:xfrm>
            <a:off x="7684007" y="603504"/>
            <a:ext cx="4050792" cy="5577840"/>
          </a:xfrm>
          <a:prstGeom prst="rect">
            <a:avLst/>
          </a:prstGeom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id="{69D22ADB-48F2-780B-85FA-8ADB55296C66}"/>
              </a:ext>
            </a:extLst>
          </p:cNvPr>
          <p:cNvSpPr txBox="1"/>
          <p:nvPr/>
        </p:nvSpPr>
        <p:spPr>
          <a:xfrm>
            <a:off x="911713" y="3778781"/>
            <a:ext cx="517430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hr-HR" dirty="0">
              <a:latin typeface="Arial Rounded MT Bold" panose="020F0704030504030204" pitchFamily="34" charset="0"/>
            </a:endParaRPr>
          </a:p>
          <a:p>
            <a:pPr algn="ctr"/>
            <a:r>
              <a:rPr lang="hr-HR" dirty="0">
                <a:latin typeface="Arial Rounded MT Bold" panose="020F0704030504030204" pitchFamily="34" charset="0"/>
              </a:rPr>
              <a:t> </a:t>
            </a:r>
            <a:endParaRPr lang="hr-HR" i="1" dirty="0"/>
          </a:p>
          <a:p>
            <a:pPr algn="ctr"/>
            <a:endParaRPr lang="hr-HR" dirty="0">
              <a:latin typeface="Arial Rounded MT Bold" panose="020F07040305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>
                <a:latin typeface="Aptos" panose="020B0004020202020204" pitchFamily="34" charset="0"/>
              </a:rPr>
              <a:t>učenici istražuju podatke o kralju Tomislavu iz slikovnice Maxa Križanića „Kralj Tomislav”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>
                <a:latin typeface="Aptos" panose="020B0004020202020204" pitchFamily="34" charset="0"/>
              </a:rPr>
              <a:t>rezultate prikazuju velikom slagalicom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>
                <a:latin typeface="Aptos" panose="020B0004020202020204" pitchFamily="34" charset="0"/>
              </a:rPr>
              <a:t>priprema i vođenje radionice – knjižničarka Sanja Despot Abramović</a:t>
            </a: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59F98B70-3F6B-EFA2-068B-12184C1FC408}"/>
              </a:ext>
            </a:extLst>
          </p:cNvPr>
          <p:cNvSpPr txBox="1"/>
          <p:nvPr/>
        </p:nvSpPr>
        <p:spPr>
          <a:xfrm>
            <a:off x="615458" y="674285"/>
            <a:ext cx="5592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>
                <a:latin typeface="Bahnschrift SemiBold" panose="020B0502040204020203" pitchFamily="34" charset="0"/>
              </a:rPr>
              <a:t>5. r.   Istraživanje u školskoj knjižnici</a:t>
            </a:r>
          </a:p>
        </p:txBody>
      </p:sp>
    </p:spTree>
    <p:extLst>
      <p:ext uri="{BB962C8B-B14F-4D97-AF65-F5344CB8AC3E}">
        <p14:creationId xmlns:p14="http://schemas.microsoft.com/office/powerpoint/2010/main" val="8090966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4098C4C-18D8-3AB5-9C16-6739B47C7F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1709928"/>
            <a:ext cx="3291163" cy="1709928"/>
          </a:xfrm>
        </p:spPr>
        <p:txBody>
          <a:bodyPr>
            <a:normAutofit fontScale="90000"/>
          </a:bodyPr>
          <a:lstStyle/>
          <a:p>
            <a:r>
              <a:rPr lang="hr-HR" dirty="0"/>
              <a:t>Legenda o izgubljenoj kruni kralja Tomislava</a:t>
            </a:r>
            <a:br>
              <a:rPr lang="hr-HR" dirty="0"/>
            </a:br>
            <a:endParaRPr lang="hr-HR" dirty="0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675DA1BF-572D-DB74-AE13-C328DE4D52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5299" y="3438144"/>
            <a:ext cx="3822701" cy="2368932"/>
          </a:xfrm>
        </p:spPr>
        <p:txBody>
          <a:bodyPr>
            <a:normAutofit/>
          </a:bodyPr>
          <a:lstStyle/>
          <a:p>
            <a:r>
              <a:rPr lang="hr-HR" dirty="0"/>
              <a:t>           Vjeronauk i informatika</a:t>
            </a:r>
          </a:p>
          <a:p>
            <a:endParaRPr lang="hr-HR" dirty="0"/>
          </a:p>
          <a:p>
            <a:r>
              <a:rPr lang="hr-HR" dirty="0">
                <a:hlinkClick r:id="rId2" action="ppaction://hlinkfile"/>
              </a:rPr>
              <a:t>        </a:t>
            </a:r>
            <a:r>
              <a:rPr lang="hr-HR" dirty="0">
                <a:hlinkClick r:id="rId3"/>
              </a:rPr>
              <a:t>https://youtu.be/iX9HTU5EGf4?si=3zvj_XEeT_kUogWk</a:t>
            </a:r>
            <a:endParaRPr lang="hr-HR" dirty="0"/>
          </a:p>
          <a:p>
            <a:endParaRPr lang="hr-HR" dirty="0"/>
          </a:p>
          <a:p>
            <a:endParaRPr lang="hr-HR" dirty="0"/>
          </a:p>
        </p:txBody>
      </p:sp>
      <p:pic>
        <p:nvPicPr>
          <p:cNvPr id="11" name="Rezervirano mjesto slike 10">
            <a:extLst>
              <a:ext uri="{FF2B5EF4-FFF2-40B4-BE49-F238E27FC236}">
                <a16:creationId xmlns:a16="http://schemas.microsoft.com/office/drawing/2014/main" id="{8CF14BC6-8DAF-645E-DF7C-4F56ECB7345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21" r="24121"/>
          <a:stretch>
            <a:fillRect/>
          </a:stretch>
        </p:blipFill>
        <p:spPr>
          <a:xfrm rot="5400000">
            <a:off x="6008688" y="119063"/>
            <a:ext cx="4645025" cy="6731000"/>
          </a:xfrm>
        </p:spPr>
      </p:pic>
    </p:spTree>
    <p:extLst>
      <p:ext uri="{BB962C8B-B14F-4D97-AF65-F5344CB8AC3E}">
        <p14:creationId xmlns:p14="http://schemas.microsoft.com/office/powerpoint/2010/main" val="37580512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C0E9C15-E31A-DB42-8FF1-519E25467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660400"/>
            <a:ext cx="3099816" cy="2759456"/>
          </a:xfrm>
        </p:spPr>
        <p:txBody>
          <a:bodyPr>
            <a:normAutofit fontScale="90000"/>
          </a:bodyPr>
          <a:lstStyle/>
          <a:p>
            <a:pPr algn="ctr"/>
            <a:r>
              <a:rPr lang="hr-HR" dirty="0">
                <a:solidFill>
                  <a:srgbClr val="FF0000"/>
                </a:solidFill>
              </a:rPr>
              <a:t>Školska priredba uprizorenja krunidbe kralja Tomislava</a:t>
            </a:r>
          </a:p>
        </p:txBody>
      </p:sp>
      <p:pic>
        <p:nvPicPr>
          <p:cNvPr id="6" name="Rezervirano mjesto slike 5">
            <a:extLst>
              <a:ext uri="{FF2B5EF4-FFF2-40B4-BE49-F238E27FC236}">
                <a16:creationId xmlns:a16="http://schemas.microsoft.com/office/drawing/2014/main" id="{036CCE90-9BC5-AEFB-3FED-B931B5E9D1A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21" r="24121"/>
          <a:stretch>
            <a:fillRect/>
          </a:stretch>
        </p:blipFill>
        <p:spPr>
          <a:xfrm rot="5400000">
            <a:off x="5020734" y="-364067"/>
            <a:ext cx="6316131" cy="7586137"/>
          </a:xfrm>
        </p:spPr>
      </p:pic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EB3D273B-70D8-356D-831C-32E1105323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72533" y="3438145"/>
            <a:ext cx="4013198" cy="2057400"/>
          </a:xfrm>
        </p:spPr>
        <p:txBody>
          <a:bodyPr/>
          <a:lstStyle/>
          <a:p>
            <a:endParaRPr lang="hr-HR" dirty="0"/>
          </a:p>
          <a:p>
            <a:r>
              <a:rPr lang="hr-HR" dirty="0">
                <a:hlinkClick r:id="rId3"/>
              </a:rPr>
              <a:t>https://youtu.be/-p_UrDnpIJ0?si=aUSCHlJBqJiSL6jW</a:t>
            </a:r>
            <a:endParaRPr lang="hr-HR" dirty="0"/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6810900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AC691D0-FB25-1270-1D1C-31CBAAB65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282" y="457200"/>
            <a:ext cx="5640918" cy="1467780"/>
          </a:xfrm>
        </p:spPr>
        <p:txBody>
          <a:bodyPr/>
          <a:lstStyle/>
          <a:p>
            <a:pPr algn="ctr"/>
            <a:r>
              <a:rPr lang="hr-HR" dirty="0">
                <a:solidFill>
                  <a:srgbClr val="FFC000"/>
                </a:solidFill>
              </a:rPr>
              <a:t>Školski list </a:t>
            </a:r>
            <a:br>
              <a:rPr lang="hr-HR" dirty="0">
                <a:solidFill>
                  <a:srgbClr val="FFC000"/>
                </a:solidFill>
              </a:rPr>
            </a:br>
            <a:r>
              <a:rPr lang="hr-HR" dirty="0">
                <a:solidFill>
                  <a:srgbClr val="FFC000"/>
                </a:solidFill>
              </a:rPr>
              <a:t>„</a:t>
            </a:r>
            <a:r>
              <a:rPr lang="hr-HR" i="1" dirty="0" err="1">
                <a:solidFill>
                  <a:srgbClr val="FFC000"/>
                </a:solidFill>
              </a:rPr>
              <a:t>Listaki</a:t>
            </a:r>
            <a:r>
              <a:rPr lang="hr-HR" i="1" dirty="0">
                <a:solidFill>
                  <a:srgbClr val="FFC000"/>
                </a:solidFill>
              </a:rPr>
              <a:t> s naše </a:t>
            </a:r>
            <a:r>
              <a:rPr lang="hr-HR" i="1" dirty="0" err="1">
                <a:solidFill>
                  <a:srgbClr val="FFC000"/>
                </a:solidFill>
              </a:rPr>
              <a:t>lipice</a:t>
            </a:r>
            <a:r>
              <a:rPr lang="hr-HR" i="1" dirty="0">
                <a:solidFill>
                  <a:srgbClr val="FFC000"/>
                </a:solidFill>
              </a:rPr>
              <a:t>”</a:t>
            </a:r>
          </a:p>
        </p:txBody>
      </p:sp>
      <p:graphicFrame>
        <p:nvGraphicFramePr>
          <p:cNvPr id="3" name="Objekt 2">
            <a:extLst>
              <a:ext uri="{FF2B5EF4-FFF2-40B4-BE49-F238E27FC236}">
                <a16:creationId xmlns:a16="http://schemas.microsoft.com/office/drawing/2014/main" id="{C1219DEC-8CD4-11EB-A929-D8D174516F7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46955754"/>
              </p:ext>
            </p:extLst>
          </p:nvPr>
        </p:nvGraphicFramePr>
        <p:xfrm>
          <a:off x="7550150" y="1040130"/>
          <a:ext cx="3778250" cy="534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3778102" imgH="5346412" progId="AcroExch.Document.DC">
                  <p:embed/>
                </p:oleObj>
              </mc:Choice>
              <mc:Fallback>
                <p:oleObj name="Acrobat Document" r:id="rId2" imgW="3778102" imgH="5346412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7550150" y="1040130"/>
                        <a:ext cx="3778250" cy="5346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6" name="Picture 2" descr="QR preview">
            <a:extLst>
              <a:ext uri="{FF2B5EF4-FFF2-40B4-BE49-F238E27FC236}">
                <a16:creationId xmlns:a16="http://schemas.microsoft.com/office/drawing/2014/main" id="{1A50B674-F0EF-7793-B7FB-387C7140D1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636" y="1676400"/>
            <a:ext cx="4474210" cy="4474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04660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QR kôd za Evaluacija prezentacije školskog projekta &quot;1100 godina Hrvatskog Kraljevstva&quot;">
            <a:extLst>
              <a:ext uri="{FF2B5EF4-FFF2-40B4-BE49-F238E27FC236}">
                <a16:creationId xmlns:a16="http://schemas.microsoft.com/office/drawing/2014/main" id="{2C0D9D49-3AA2-213D-3536-DCD15F2584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800" y="607060"/>
            <a:ext cx="5643880" cy="5643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AA0FC80D-E7EE-C090-0A3F-57F340B288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441" y="1158240"/>
            <a:ext cx="4685472" cy="482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8060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16F48AD3-C8B3-4F74-B546-F12937F7DD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38E0E2C4-2104-D109-61F3-50C8FE19AC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8600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br>
              <a:rPr lang="en-US" sz="3000" b="1" dirty="0"/>
            </a:br>
            <a:br>
              <a:rPr lang="en-US" sz="3000" b="1" dirty="0"/>
            </a:br>
            <a:r>
              <a:rPr lang="en-US" sz="3000" b="1" dirty="0"/>
              <a:t>1100 </a:t>
            </a:r>
            <a:r>
              <a:rPr lang="en-US" sz="3000" b="1" dirty="0" err="1"/>
              <a:t>godina</a:t>
            </a:r>
            <a:r>
              <a:rPr lang="en-US" sz="3000" b="1" dirty="0"/>
              <a:t> </a:t>
            </a:r>
            <a:r>
              <a:rPr lang="en-US" sz="3000" b="1" dirty="0" err="1"/>
              <a:t>Hrvatskog</a:t>
            </a:r>
            <a:r>
              <a:rPr lang="en-US" sz="3000" b="1" dirty="0"/>
              <a:t> </a:t>
            </a:r>
            <a:r>
              <a:rPr lang="hr-HR" sz="3000" b="1" dirty="0"/>
              <a:t>K</a:t>
            </a:r>
            <a:r>
              <a:rPr lang="en-US" sz="3000" b="1" dirty="0" err="1"/>
              <a:t>raljevstva</a:t>
            </a:r>
            <a:br>
              <a:rPr lang="en-US" sz="3000" b="1" dirty="0"/>
            </a:br>
            <a:br>
              <a:rPr lang="en-US" sz="3000" b="1" dirty="0"/>
            </a:br>
            <a:endParaRPr lang="en-US" sz="3000" b="1" dirty="0"/>
          </a:p>
        </p:txBody>
      </p:sp>
      <p:pic>
        <p:nvPicPr>
          <p:cNvPr id="5" name="Rezervirano mjesto sadržaja 4" descr="Slika na kojoj se prikazuje vanjski, cvijet, drvo, cvat&#10;&#10;Opis je automatski generiran">
            <a:extLst>
              <a:ext uri="{FF2B5EF4-FFF2-40B4-BE49-F238E27FC236}">
                <a16:creationId xmlns:a16="http://schemas.microsoft.com/office/drawing/2014/main" id="{F608C5BD-8C9A-39A8-782B-A544710095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92" y="1005872"/>
            <a:ext cx="7053626" cy="4693867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130540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648" y="4546920"/>
            <a:ext cx="402336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93611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33E93247-6229-44AB-A550-739E971E6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E2E603F-4A95-4FE8-BB06-211DFD75D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6383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Rezervirano mjesto sadržaja 4" descr="Slika na kojoj se prikazuje slikanje, odijevanje, crtež, žena&#10;&#10;Opis je automatski generiran">
            <a:extLst>
              <a:ext uri="{FF2B5EF4-FFF2-40B4-BE49-F238E27FC236}">
                <a16:creationId xmlns:a16="http://schemas.microsoft.com/office/drawing/2014/main" id="{5440A2B0-6977-97C9-0674-124392C172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43" b="731"/>
          <a:stretch/>
        </p:blipFill>
        <p:spPr>
          <a:xfrm>
            <a:off x="-2" y="10"/>
            <a:ext cx="12191979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8D19661F-4B4C-74C1-7FC3-31FB14D49F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66955" y="-166956"/>
            <a:ext cx="6858002" cy="7191913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46000">
                <a:schemeClr val="bg1">
                  <a:alpha val="55000"/>
                </a:schemeClr>
              </a:gs>
              <a:gs pos="25000">
                <a:schemeClr val="bg1">
                  <a:alpha val="38000"/>
                </a:schemeClr>
              </a:gs>
              <a:gs pos="100000">
                <a:schemeClr val="bg1">
                  <a:alpha val="6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FBB268F7-3DB4-7E68-A6E5-969D0A809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487" y="1124711"/>
            <a:ext cx="7111856" cy="346792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100" dirty="0" err="1"/>
              <a:t>Krunidba</a:t>
            </a:r>
            <a:r>
              <a:rPr lang="en-US" sz="4100" dirty="0"/>
              <a:t> </a:t>
            </a:r>
            <a:r>
              <a:rPr lang="en-US" sz="4100" dirty="0" err="1"/>
              <a:t>kralja</a:t>
            </a:r>
            <a:r>
              <a:rPr lang="en-US" sz="4100" dirty="0"/>
              <a:t> </a:t>
            </a:r>
            <a:r>
              <a:rPr lang="en-US" sz="4100" dirty="0" err="1"/>
              <a:t>Tomislava</a:t>
            </a:r>
            <a:r>
              <a:rPr lang="en-US" sz="4100" dirty="0"/>
              <a:t> 925. g. </a:t>
            </a:r>
            <a:r>
              <a:rPr lang="en-US" sz="4100" dirty="0" err="1"/>
              <a:t>na</a:t>
            </a:r>
            <a:r>
              <a:rPr lang="en-US" sz="4100" dirty="0"/>
              <a:t> </a:t>
            </a:r>
            <a:r>
              <a:rPr lang="en-US" sz="4100" dirty="0" err="1"/>
              <a:t>Duvanjskom</a:t>
            </a:r>
            <a:r>
              <a:rPr lang="en-US" sz="4100" dirty="0"/>
              <a:t> </a:t>
            </a:r>
            <a:r>
              <a:rPr lang="en-US" sz="4100" dirty="0" err="1"/>
              <a:t>polju</a:t>
            </a:r>
            <a:br>
              <a:rPr lang="hr-HR" sz="4100" dirty="0"/>
            </a:br>
            <a:br>
              <a:rPr lang="hr-HR" sz="4100"/>
            </a:br>
            <a:r>
              <a:rPr lang="hr-HR" sz="1400"/>
              <a:t>naslikao Oton </a:t>
            </a:r>
            <a:r>
              <a:rPr lang="hr-HR" sz="1400" dirty="0"/>
              <a:t>Iveković</a:t>
            </a:r>
            <a:endParaRPr lang="en-US" sz="14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165A4AE-FFE9-B2D5-017C-17337DDB3F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0E701D1-A34F-CF86-7316-8761C7835E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96856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000"/>
                    </a14:imgEffect>
                    <a14:imgEffect>
                      <a14:brightnessContrast bright="1000"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D550C27-1CBF-8B0B-B365-9538CE88CA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138223"/>
            <a:ext cx="2680255" cy="1839433"/>
          </a:xfrm>
        </p:spPr>
        <p:txBody>
          <a:bodyPr>
            <a:normAutofit fontScale="90000"/>
          </a:bodyPr>
          <a:lstStyle/>
          <a:p>
            <a:pPr algn="ctr"/>
            <a:r>
              <a:rPr lang="hr-HR" sz="4400" b="1" dirty="0">
                <a:solidFill>
                  <a:srgbClr val="FFC000"/>
                </a:solidFill>
                <a:latin typeface="The Serif Hand" panose="03070502030502020204" pitchFamily="66" charset="0"/>
              </a:rPr>
              <a:t>U procjepu znanosti i naracije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7A87B8C2-2F54-6E10-7257-A4508150B1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062716"/>
            <a:ext cx="3913632" cy="4109484"/>
          </a:xfrm>
        </p:spPr>
        <p:txBody>
          <a:bodyPr>
            <a:normAutofit/>
          </a:bodyPr>
          <a:lstStyle/>
          <a:p>
            <a:r>
              <a:rPr lang="hr-HR" dirty="0">
                <a:latin typeface="Aptos" panose="020B0004020202020204" pitchFamily="34" charset="0"/>
              </a:rPr>
              <a:t>ne postoji nijedna sačuvana Tomislavova darovnica ni povelja</a:t>
            </a:r>
          </a:p>
          <a:p>
            <a:r>
              <a:rPr lang="hr-HR" dirty="0">
                <a:latin typeface="Aptos" panose="020B0004020202020204" pitchFamily="34" charset="0"/>
              </a:rPr>
              <a:t>praznina je to koja otvara mjesto subjektivnim povijesnim interpretacijama</a:t>
            </a: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65A186C0-4447-E6B6-931F-DFEF45FD7EBD}"/>
              </a:ext>
            </a:extLst>
          </p:cNvPr>
          <p:cNvSpPr txBox="1"/>
          <p:nvPr/>
        </p:nvSpPr>
        <p:spPr>
          <a:xfrm>
            <a:off x="5209954" y="2275368"/>
            <a:ext cx="6073742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800" dirty="0">
                <a:latin typeface="Aptos" panose="020B0004020202020204" pitchFamily="34" charset="0"/>
              </a:rPr>
              <a:t>sazivajući  Splitski sabor 925. g. papa Ivan X. uputio je pismo: </a:t>
            </a:r>
          </a:p>
          <a:p>
            <a:r>
              <a:rPr lang="hr-HR" sz="2800" dirty="0">
                <a:latin typeface="Aptos" panose="020B0004020202020204" pitchFamily="34" charset="0"/>
              </a:rPr>
              <a:t>    „</a:t>
            </a:r>
            <a:r>
              <a:rPr lang="hr-HR" sz="2000" b="1" dirty="0">
                <a:latin typeface="Aptos" panose="020B0004020202020204" pitchFamily="34" charset="0"/>
              </a:rPr>
              <a:t>dragom sinu Tomislavu, kralju Hrvata…”</a:t>
            </a:r>
          </a:p>
          <a:p>
            <a:endParaRPr lang="hr-HR" sz="2000" b="1" dirty="0">
              <a:latin typeface="Aptos" panose="020B00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800" dirty="0" err="1">
                <a:latin typeface="Aptos" panose="020B0004020202020204" pitchFamily="34" charset="0"/>
              </a:rPr>
              <a:t>Historia</a:t>
            </a:r>
            <a:r>
              <a:rPr lang="hr-HR" sz="2800" dirty="0">
                <a:latin typeface="Aptos" panose="020B0004020202020204" pitchFamily="34" charset="0"/>
              </a:rPr>
              <a:t> </a:t>
            </a:r>
            <a:r>
              <a:rPr lang="hr-HR" sz="2800" dirty="0" err="1">
                <a:latin typeface="Aptos" panose="020B0004020202020204" pitchFamily="34" charset="0"/>
              </a:rPr>
              <a:t>Salonitana</a:t>
            </a:r>
            <a:r>
              <a:rPr lang="hr-HR" sz="2800" dirty="0">
                <a:latin typeface="Aptos" panose="020B0004020202020204" pitchFamily="34" charset="0"/>
              </a:rPr>
              <a:t> </a:t>
            </a:r>
            <a:r>
              <a:rPr lang="hr-HR" sz="2800" dirty="0" err="1">
                <a:latin typeface="Aptos" panose="020B0004020202020204" pitchFamily="34" charset="0"/>
              </a:rPr>
              <a:t>maior</a:t>
            </a:r>
            <a:r>
              <a:rPr lang="hr-HR" sz="2800" dirty="0">
                <a:latin typeface="Aptos" panose="020B0004020202020204" pitchFamily="34" charset="0"/>
              </a:rPr>
              <a:t> (16. st.) </a:t>
            </a:r>
          </a:p>
          <a:p>
            <a:r>
              <a:rPr lang="hr-HR" sz="2800" dirty="0">
                <a:latin typeface="Aptos" panose="020B0004020202020204" pitchFamily="34" charset="0"/>
              </a:rPr>
              <a:t>   događaje smješta u vladavinu kralja </a:t>
            </a:r>
          </a:p>
          <a:p>
            <a:pPr algn="ctr"/>
            <a:r>
              <a:rPr lang="hr-HR" sz="2800" dirty="0">
                <a:latin typeface="Aptos" panose="020B0004020202020204" pitchFamily="34" charset="0"/>
              </a:rPr>
              <a:t>   Tomislava: </a:t>
            </a:r>
            <a:r>
              <a:rPr lang="hr-HR" sz="2800" b="1" i="1" dirty="0">
                <a:latin typeface="Aptos" panose="020B0004020202020204" pitchFamily="34" charset="0"/>
              </a:rPr>
              <a:t>„</a:t>
            </a:r>
            <a:r>
              <a:rPr lang="hr-HR" sz="2000" b="1" i="1" dirty="0">
                <a:latin typeface="Aptos" panose="020B0004020202020204" pitchFamily="34" charset="0"/>
              </a:rPr>
              <a:t>U vrijeme presvetog pape Ivana, kad je konzulsku vlast vršio u pokrajini Hrvata i u krajevima Dalmacije </a:t>
            </a:r>
            <a:r>
              <a:rPr lang="hr-HR" sz="2000" b="1" i="1" u="sng" dirty="0">
                <a:latin typeface="Aptos" panose="020B0004020202020204" pitchFamily="34" charset="0"/>
              </a:rPr>
              <a:t>kralj Tomislav</a:t>
            </a:r>
            <a:r>
              <a:rPr lang="hr-HR" sz="2000" b="1" i="1" dirty="0">
                <a:latin typeface="Aptos" panose="020B0004020202020204" pitchFamily="34" charset="0"/>
              </a:rPr>
              <a:t>, a u svojim krajevima predsjedao vojvoda Mihajlo…”</a:t>
            </a:r>
          </a:p>
        </p:txBody>
      </p:sp>
      <p:pic>
        <p:nvPicPr>
          <p:cNvPr id="8" name="Slika 7" descr="Slika na kojoj se prikazuje tekst, rukopis, pismo, kaligrafija&#10;&#10;Opis je automatski generiran">
            <a:extLst>
              <a:ext uri="{FF2B5EF4-FFF2-40B4-BE49-F238E27FC236}">
                <a16:creationId xmlns:a16="http://schemas.microsoft.com/office/drawing/2014/main" id="{045CCD82-F7EB-00AC-AEDC-F90A76CBAD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1785" y="1"/>
            <a:ext cx="8357191" cy="2062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3604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2FDA904-6398-420D-38AA-65AB3A0DAB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5078" y="499730"/>
            <a:ext cx="4401879" cy="1228486"/>
          </a:xfrm>
        </p:spPr>
        <p:txBody>
          <a:bodyPr>
            <a:normAutofit fontScale="90000"/>
          </a:bodyPr>
          <a:lstStyle/>
          <a:p>
            <a:pPr algn="ctr"/>
            <a:r>
              <a:rPr lang="hr-HR" sz="4400" b="1" dirty="0">
                <a:latin typeface="The Serif Hand" panose="03070502030502020204" pitchFamily="66" charset="0"/>
              </a:rPr>
              <a:t>LEGENDA ILI IZGUBLJENA POVIJESNA ISTINA?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A24765F8-661E-89A5-CA20-652094909A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0605" y="3168502"/>
            <a:ext cx="5124893" cy="3189767"/>
          </a:xfrm>
        </p:spPr>
        <p:txBody>
          <a:bodyPr>
            <a:normAutofit/>
          </a:bodyPr>
          <a:lstStyle/>
          <a:p>
            <a:endParaRPr lang="hr-HR" dirty="0">
              <a:latin typeface="Aptos" panose="020B0004020202020204" pitchFamily="34" charset="0"/>
            </a:endParaRPr>
          </a:p>
          <a:p>
            <a:pPr marL="0" indent="0">
              <a:buNone/>
            </a:pPr>
            <a:endParaRPr lang="hr-HR" dirty="0">
              <a:latin typeface="Aptos" panose="020B0004020202020204" pitchFamily="34" charset="0"/>
            </a:endParaRPr>
          </a:p>
          <a:p>
            <a:r>
              <a:rPr lang="hr-HR" dirty="0">
                <a:latin typeface="Aptos" panose="020B0004020202020204" pitchFamily="34" charset="0"/>
              </a:rPr>
              <a:t>Ljetopis popa </a:t>
            </a:r>
            <a:r>
              <a:rPr lang="hr-HR" dirty="0" err="1">
                <a:latin typeface="Aptos" panose="020B0004020202020204" pitchFamily="34" charset="0"/>
              </a:rPr>
              <a:t>Dukljanina</a:t>
            </a:r>
            <a:r>
              <a:rPr lang="hr-HR" dirty="0">
                <a:latin typeface="Aptos" panose="020B0004020202020204" pitchFamily="34" charset="0"/>
              </a:rPr>
              <a:t>  dio povjesničara smatra zabavnim štivom književnog karaktera</a:t>
            </a:r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0E297312-FCCE-F6AC-BA44-030DE25126E7}"/>
              </a:ext>
            </a:extLst>
          </p:cNvPr>
          <p:cNvSpPr txBox="1"/>
          <p:nvPr/>
        </p:nvSpPr>
        <p:spPr>
          <a:xfrm>
            <a:off x="5837275" y="2478024"/>
            <a:ext cx="601802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800" dirty="0">
                <a:latin typeface="Aptos" panose="020B0004020202020204" pitchFamily="34" charset="0"/>
              </a:rPr>
              <a:t>Ljetopis popa </a:t>
            </a:r>
            <a:r>
              <a:rPr lang="hr-HR" sz="2800" dirty="0" err="1">
                <a:latin typeface="Aptos" panose="020B0004020202020204" pitchFamily="34" charset="0"/>
              </a:rPr>
              <a:t>Dukljanina</a:t>
            </a:r>
            <a:r>
              <a:rPr lang="hr-HR" sz="2800" dirty="0">
                <a:latin typeface="Aptos" panose="020B0004020202020204" pitchFamily="34" charset="0"/>
              </a:rPr>
              <a:t> (12. st.)</a:t>
            </a:r>
          </a:p>
          <a:p>
            <a:r>
              <a:rPr lang="hr-HR" sz="2800" dirty="0">
                <a:latin typeface="Aptos" panose="020B0004020202020204" pitchFamily="34" charset="0"/>
              </a:rPr>
              <a:t>    u 31. poglavlju  donosi priču o </a:t>
            </a:r>
          </a:p>
          <a:p>
            <a:r>
              <a:rPr lang="hr-HR" sz="2800" dirty="0">
                <a:latin typeface="Aptos" panose="020B0004020202020204" pitchFamily="34" charset="0"/>
              </a:rPr>
              <a:t>    krunidbi kralja Tomislava</a:t>
            </a:r>
          </a:p>
          <a:p>
            <a:endParaRPr lang="hr-HR" sz="2800" dirty="0">
              <a:latin typeface="Aptos" panose="020B00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r-HR" sz="2800" dirty="0">
                <a:latin typeface="Aptos" panose="020B0004020202020204" pitchFamily="34" charset="0"/>
              </a:rPr>
              <a:t>Ivan Kukuljević Sakcinski i Franjo Rački (19. st.) najzaslužniji su za širenje legende o prvom hrvatskom kralju Tomislavu i njegovoj krunidbi na Duvanjskom polju 925. g.</a:t>
            </a:r>
          </a:p>
        </p:txBody>
      </p:sp>
      <p:pic>
        <p:nvPicPr>
          <p:cNvPr id="8" name="Slika 7" descr="Slika na kojoj se prikazuje vanjski, nebo, oblak, konj&#10;&#10;Opis je automatski generiran">
            <a:extLst>
              <a:ext uri="{FF2B5EF4-FFF2-40B4-BE49-F238E27FC236}">
                <a16:creationId xmlns:a16="http://schemas.microsoft.com/office/drawing/2014/main" id="{3F785514-CB96-2DBE-215F-47EC33E6AD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855" y="0"/>
            <a:ext cx="5326420" cy="3789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908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2D6FBB9D-1CAA-4D05-AB33-BABDFE17B8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04727B71-B4B6-4823-80A1-68C40B475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9A6DB05-9FB5-4B07-8675-74C23D4FD8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21A75659-5A6F-4F77-9679-678A00B9D8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EFAEC92A-2230-45B0-A12F-07F9F9EA45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435399" y="0"/>
            <a:ext cx="9756601" cy="6858000"/>
          </a:xfrm>
          <a:prstGeom prst="rect">
            <a:avLst/>
          </a:prstGeom>
          <a:gradFill>
            <a:gsLst>
              <a:gs pos="53000">
                <a:schemeClr val="tx1"/>
              </a:gs>
              <a:gs pos="35000">
                <a:schemeClr val="tx1">
                  <a:alpha val="76000"/>
                </a:schemeClr>
              </a:gs>
              <a:gs pos="19000">
                <a:schemeClr val="tx1">
                  <a:alpha val="4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Naslov 3">
            <a:extLst>
              <a:ext uri="{FF2B5EF4-FFF2-40B4-BE49-F238E27FC236}">
                <a16:creationId xmlns:a16="http://schemas.microsoft.com/office/drawing/2014/main" id="{6CEA8ABD-E553-44BE-4B26-71D40F799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868" y="1161288"/>
            <a:ext cx="3438144" cy="112471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Roman </a:t>
            </a:r>
            <a:r>
              <a:rPr lang="en-US" sz="2400" dirty="0" err="1">
                <a:solidFill>
                  <a:schemeClr val="bg1"/>
                </a:solidFill>
              </a:rPr>
              <a:t>Velimira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Deželića</a:t>
            </a:r>
            <a:r>
              <a:rPr lang="en-US" sz="2400" dirty="0">
                <a:solidFill>
                  <a:schemeClr val="bg1"/>
                </a:solidFill>
              </a:rPr>
              <a:t>: „</a:t>
            </a:r>
            <a:r>
              <a:rPr lang="en-US" sz="2400" dirty="0" err="1">
                <a:solidFill>
                  <a:schemeClr val="bg1"/>
                </a:solidFill>
              </a:rPr>
              <a:t>Prvi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kralj</a:t>
            </a:r>
            <a:r>
              <a:rPr lang="en-US" sz="2400" dirty="0">
                <a:solidFill>
                  <a:schemeClr val="bg1"/>
                </a:solidFill>
              </a:rPr>
              <a:t>” </a:t>
            </a:r>
            <a:r>
              <a:rPr lang="en-US" sz="2400" dirty="0" err="1">
                <a:solidFill>
                  <a:schemeClr val="bg1"/>
                </a:solidFill>
              </a:rPr>
              <a:t>iz</a:t>
            </a:r>
            <a:r>
              <a:rPr lang="en-US" sz="2400" dirty="0">
                <a:solidFill>
                  <a:schemeClr val="bg1"/>
                </a:solidFill>
              </a:rPr>
              <a:t> 1903. g.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687333" y="605790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53018" y="2443480"/>
            <a:ext cx="3218688" cy="18288"/>
          </a:xfrm>
          <a:prstGeom prst="rect">
            <a:avLst/>
          </a:prstGeom>
          <a:solidFill>
            <a:schemeClr val="bg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zervirano mjesto sadržaja 4">
            <a:extLst>
              <a:ext uri="{FF2B5EF4-FFF2-40B4-BE49-F238E27FC236}">
                <a16:creationId xmlns:a16="http://schemas.microsoft.com/office/drawing/2014/main" id="{6631C626-445D-8134-2232-D21836C4D1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666615" y="2718054"/>
            <a:ext cx="5168160" cy="320725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700" dirty="0" err="1">
                <a:solidFill>
                  <a:schemeClr val="bg1"/>
                </a:solidFill>
              </a:rPr>
              <a:t>donosi</a:t>
            </a:r>
            <a:r>
              <a:rPr lang="en-US" sz="1700" dirty="0">
                <a:solidFill>
                  <a:schemeClr val="bg1"/>
                </a:solidFill>
              </a:rPr>
              <a:t> </a:t>
            </a:r>
            <a:r>
              <a:rPr lang="en-US" sz="1700" dirty="0" err="1">
                <a:solidFill>
                  <a:schemeClr val="bg1"/>
                </a:solidFill>
              </a:rPr>
              <a:t>detaljan</a:t>
            </a:r>
            <a:r>
              <a:rPr lang="en-US" sz="1700" dirty="0">
                <a:solidFill>
                  <a:schemeClr val="bg1"/>
                </a:solidFill>
              </a:rPr>
              <a:t> </a:t>
            </a:r>
            <a:r>
              <a:rPr lang="en-US" sz="1700" dirty="0" err="1">
                <a:solidFill>
                  <a:schemeClr val="bg1"/>
                </a:solidFill>
              </a:rPr>
              <a:t>opis</a:t>
            </a:r>
            <a:r>
              <a:rPr lang="en-US" sz="1700" dirty="0">
                <a:solidFill>
                  <a:schemeClr val="bg1"/>
                </a:solidFill>
              </a:rPr>
              <a:t> </a:t>
            </a:r>
            <a:r>
              <a:rPr lang="en-US" sz="1700" dirty="0" err="1">
                <a:solidFill>
                  <a:schemeClr val="bg1"/>
                </a:solidFill>
              </a:rPr>
              <a:t>krunidbe</a:t>
            </a:r>
            <a:r>
              <a:rPr lang="en-US" sz="1700" dirty="0">
                <a:solidFill>
                  <a:schemeClr val="bg1"/>
                </a:solidFill>
              </a:rPr>
              <a:t> </a:t>
            </a:r>
            <a:r>
              <a:rPr lang="en-US" sz="1700" dirty="0" err="1">
                <a:solidFill>
                  <a:schemeClr val="bg1"/>
                </a:solidFill>
              </a:rPr>
              <a:t>kralja</a:t>
            </a:r>
            <a:r>
              <a:rPr lang="en-US" sz="1700" dirty="0">
                <a:solidFill>
                  <a:schemeClr val="bg1"/>
                </a:solidFill>
              </a:rPr>
              <a:t> </a:t>
            </a:r>
            <a:r>
              <a:rPr lang="en-US" sz="1700" dirty="0" err="1">
                <a:solidFill>
                  <a:schemeClr val="bg1"/>
                </a:solidFill>
              </a:rPr>
              <a:t>Tomislava</a:t>
            </a:r>
            <a:endParaRPr lang="hr-HR" sz="1700" dirty="0">
              <a:solidFill>
                <a:schemeClr val="bg1"/>
              </a:solidFill>
            </a:endParaRPr>
          </a:p>
          <a:p>
            <a:r>
              <a:rPr lang="hr-HR" sz="1700" dirty="0">
                <a:solidFill>
                  <a:schemeClr val="bg1"/>
                </a:solidFill>
              </a:rPr>
              <a:t>„ na glavi još nema krune, a ni kraljevski plašt, ali čitava njegova POJAVA ODAJE GA KRALJEM…</a:t>
            </a:r>
            <a:endParaRPr lang="en-US" sz="1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1700" dirty="0">
                <a:solidFill>
                  <a:schemeClr val="bg1"/>
                </a:solidFill>
              </a:rPr>
              <a:t>Mada </a:t>
            </a:r>
            <a:r>
              <a:rPr lang="en-US" sz="1700" dirty="0" err="1">
                <a:solidFill>
                  <a:schemeClr val="bg1"/>
                </a:solidFill>
              </a:rPr>
              <a:t>su</a:t>
            </a:r>
            <a:r>
              <a:rPr lang="en-US" sz="1700" dirty="0">
                <a:solidFill>
                  <a:schemeClr val="bg1"/>
                </a:solidFill>
              </a:rPr>
              <a:t> </a:t>
            </a:r>
            <a:r>
              <a:rPr lang="en-US" sz="1700" dirty="0" err="1">
                <a:solidFill>
                  <a:schemeClr val="bg1"/>
                </a:solidFill>
              </a:rPr>
              <a:t>svi</a:t>
            </a:r>
            <a:r>
              <a:rPr lang="en-US" sz="1700" dirty="0">
                <a:solidFill>
                  <a:schemeClr val="bg1"/>
                </a:solidFill>
              </a:rPr>
              <a:t> </a:t>
            </a:r>
            <a:r>
              <a:rPr lang="en-US" sz="1700" dirty="0" err="1">
                <a:solidFill>
                  <a:schemeClr val="bg1"/>
                </a:solidFill>
              </a:rPr>
              <a:t>izvori</a:t>
            </a:r>
            <a:r>
              <a:rPr lang="en-US" sz="1700" dirty="0">
                <a:solidFill>
                  <a:schemeClr val="bg1"/>
                </a:solidFill>
              </a:rPr>
              <a:t> o tom </a:t>
            </a:r>
            <a:r>
              <a:rPr lang="en-US" sz="1700" dirty="0" err="1">
                <a:solidFill>
                  <a:schemeClr val="bg1"/>
                </a:solidFill>
              </a:rPr>
              <a:t>događaju</a:t>
            </a:r>
            <a:r>
              <a:rPr lang="en-US" sz="1700" dirty="0">
                <a:solidFill>
                  <a:schemeClr val="bg1"/>
                </a:solidFill>
              </a:rPr>
              <a:t> </a:t>
            </a:r>
            <a:r>
              <a:rPr lang="en-US" sz="1700" dirty="0" err="1">
                <a:solidFill>
                  <a:schemeClr val="bg1"/>
                </a:solidFill>
              </a:rPr>
              <a:t>pripovjednog</a:t>
            </a:r>
            <a:r>
              <a:rPr lang="en-US" sz="1700" dirty="0">
                <a:solidFill>
                  <a:schemeClr val="bg1"/>
                </a:solidFill>
              </a:rPr>
              <a:t> </a:t>
            </a:r>
            <a:r>
              <a:rPr lang="en-US" sz="1700" dirty="0" err="1">
                <a:solidFill>
                  <a:schemeClr val="bg1"/>
                </a:solidFill>
              </a:rPr>
              <a:t>karaktera</a:t>
            </a:r>
            <a:r>
              <a:rPr lang="en-US" sz="1700" dirty="0">
                <a:solidFill>
                  <a:schemeClr val="bg1"/>
                </a:solidFill>
              </a:rPr>
              <a:t>, </a:t>
            </a:r>
            <a:r>
              <a:rPr lang="en-US" sz="1700" dirty="0" err="1">
                <a:solidFill>
                  <a:schemeClr val="bg1"/>
                </a:solidFill>
              </a:rPr>
              <a:t>na</a:t>
            </a:r>
            <a:r>
              <a:rPr lang="en-US" sz="1700" dirty="0">
                <a:solidFill>
                  <a:schemeClr val="bg1"/>
                </a:solidFill>
              </a:rPr>
              <a:t> </a:t>
            </a:r>
            <a:r>
              <a:rPr lang="en-US" sz="1700" dirty="0" err="1">
                <a:solidFill>
                  <a:schemeClr val="bg1"/>
                </a:solidFill>
              </a:rPr>
              <a:t>razini</a:t>
            </a:r>
            <a:r>
              <a:rPr lang="en-US" sz="1700" dirty="0">
                <a:solidFill>
                  <a:schemeClr val="bg1"/>
                </a:solidFill>
              </a:rPr>
              <a:t> </a:t>
            </a:r>
            <a:r>
              <a:rPr lang="en-US" sz="1700" dirty="0" err="1">
                <a:solidFill>
                  <a:schemeClr val="bg1"/>
                </a:solidFill>
              </a:rPr>
              <a:t>nagađanja</a:t>
            </a:r>
            <a:r>
              <a:rPr lang="en-US" sz="1700" dirty="0">
                <a:solidFill>
                  <a:schemeClr val="bg1"/>
                </a:solidFill>
              </a:rPr>
              <a:t> </a:t>
            </a:r>
            <a:r>
              <a:rPr lang="en-US" sz="1700" dirty="0" err="1">
                <a:solidFill>
                  <a:schemeClr val="bg1"/>
                </a:solidFill>
              </a:rPr>
              <a:t>i</a:t>
            </a:r>
            <a:r>
              <a:rPr lang="en-US" sz="1700" dirty="0">
                <a:solidFill>
                  <a:schemeClr val="bg1"/>
                </a:solidFill>
              </a:rPr>
              <a:t> </a:t>
            </a:r>
            <a:r>
              <a:rPr lang="en-US" sz="1700" dirty="0" err="1">
                <a:solidFill>
                  <a:schemeClr val="bg1"/>
                </a:solidFill>
              </a:rPr>
              <a:t>domišljanja</a:t>
            </a:r>
            <a:r>
              <a:rPr lang="en-US" sz="1700" dirty="0">
                <a:solidFill>
                  <a:schemeClr val="bg1"/>
                </a:solidFill>
              </a:rPr>
              <a:t>, u </a:t>
            </a:r>
            <a:r>
              <a:rPr lang="en-US" sz="1700" dirty="0" err="1">
                <a:solidFill>
                  <a:schemeClr val="bg1"/>
                </a:solidFill>
              </a:rPr>
              <a:t>narodnoj</a:t>
            </a:r>
            <a:r>
              <a:rPr lang="en-US" sz="1700" dirty="0">
                <a:solidFill>
                  <a:schemeClr val="bg1"/>
                </a:solidFill>
              </a:rPr>
              <a:t> se </a:t>
            </a:r>
            <a:r>
              <a:rPr lang="en-US" sz="1700" dirty="0" err="1">
                <a:solidFill>
                  <a:schemeClr val="bg1"/>
                </a:solidFill>
              </a:rPr>
              <a:t>svijesti</a:t>
            </a:r>
            <a:r>
              <a:rPr lang="en-US" sz="1700" dirty="0">
                <a:solidFill>
                  <a:schemeClr val="bg1"/>
                </a:solidFill>
              </a:rPr>
              <a:t> </a:t>
            </a:r>
            <a:r>
              <a:rPr lang="en-US" sz="1700" dirty="0" err="1">
                <a:solidFill>
                  <a:schemeClr val="bg1"/>
                </a:solidFill>
              </a:rPr>
              <a:t>ukorijenilo</a:t>
            </a:r>
            <a:r>
              <a:rPr lang="en-US" sz="1700" dirty="0">
                <a:solidFill>
                  <a:schemeClr val="bg1"/>
                </a:solidFill>
              </a:rPr>
              <a:t> </a:t>
            </a:r>
            <a:r>
              <a:rPr lang="en-US" sz="1700" dirty="0" err="1">
                <a:solidFill>
                  <a:schemeClr val="bg1"/>
                </a:solidFill>
              </a:rPr>
              <a:t>kazivanje</a:t>
            </a:r>
            <a:r>
              <a:rPr lang="en-US" sz="1700" dirty="0">
                <a:solidFill>
                  <a:schemeClr val="bg1"/>
                </a:solidFill>
              </a:rPr>
              <a:t> o </a:t>
            </a:r>
            <a:r>
              <a:rPr lang="en-US" sz="1700" b="1" dirty="0" err="1">
                <a:solidFill>
                  <a:schemeClr val="bg1"/>
                </a:solidFill>
              </a:rPr>
              <a:t>veličanstvenoj</a:t>
            </a:r>
            <a:r>
              <a:rPr lang="en-US" sz="1700" b="1" dirty="0">
                <a:solidFill>
                  <a:schemeClr val="bg1"/>
                </a:solidFill>
              </a:rPr>
              <a:t> </a:t>
            </a:r>
            <a:r>
              <a:rPr lang="en-US" sz="1700" b="1" dirty="0" err="1">
                <a:solidFill>
                  <a:schemeClr val="bg1"/>
                </a:solidFill>
              </a:rPr>
              <a:t>krunidbi</a:t>
            </a:r>
            <a:r>
              <a:rPr lang="en-US" sz="1700" b="1" dirty="0">
                <a:solidFill>
                  <a:schemeClr val="bg1"/>
                </a:solidFill>
              </a:rPr>
              <a:t> </a:t>
            </a:r>
            <a:r>
              <a:rPr lang="en-US" sz="1700" b="1" dirty="0" err="1">
                <a:solidFill>
                  <a:schemeClr val="bg1"/>
                </a:solidFill>
              </a:rPr>
              <a:t>kralja</a:t>
            </a:r>
            <a:r>
              <a:rPr lang="en-US" sz="1700" b="1" dirty="0">
                <a:solidFill>
                  <a:schemeClr val="bg1"/>
                </a:solidFill>
              </a:rPr>
              <a:t> </a:t>
            </a:r>
            <a:r>
              <a:rPr lang="en-US" sz="1700" b="1" dirty="0" err="1">
                <a:solidFill>
                  <a:schemeClr val="bg1"/>
                </a:solidFill>
              </a:rPr>
              <a:t>Tomislava</a:t>
            </a:r>
            <a:r>
              <a:rPr lang="en-US" sz="1700" b="1" dirty="0">
                <a:solidFill>
                  <a:schemeClr val="bg1"/>
                </a:solidFill>
              </a:rPr>
              <a:t> 925. </a:t>
            </a:r>
            <a:r>
              <a:rPr lang="en-US" sz="1700" b="1" dirty="0" err="1">
                <a:solidFill>
                  <a:schemeClr val="bg1"/>
                </a:solidFill>
              </a:rPr>
              <a:t>na</a:t>
            </a:r>
            <a:r>
              <a:rPr lang="en-US" sz="1700" b="1" dirty="0">
                <a:solidFill>
                  <a:schemeClr val="bg1"/>
                </a:solidFill>
              </a:rPr>
              <a:t> </a:t>
            </a:r>
            <a:r>
              <a:rPr lang="en-US" sz="1700" b="1" dirty="0" err="1">
                <a:solidFill>
                  <a:schemeClr val="bg1"/>
                </a:solidFill>
              </a:rPr>
              <a:t>Duvanjskom</a:t>
            </a:r>
            <a:r>
              <a:rPr lang="en-US" sz="1700" b="1" dirty="0">
                <a:solidFill>
                  <a:schemeClr val="bg1"/>
                </a:solidFill>
              </a:rPr>
              <a:t> </a:t>
            </a:r>
            <a:r>
              <a:rPr lang="en-US" sz="1700" b="1" dirty="0" err="1">
                <a:solidFill>
                  <a:schemeClr val="bg1"/>
                </a:solidFill>
              </a:rPr>
              <a:t>polju</a:t>
            </a:r>
            <a:r>
              <a:rPr lang="en-US" sz="1700" b="1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7" name="Rezervirano mjesto sadržaja 6" descr="Slika na kojoj se prikazuje tekst, poster, odijevanje, knjiga&#10;&#10;Opis je automatski generiran">
            <a:extLst>
              <a:ext uri="{FF2B5EF4-FFF2-40B4-BE49-F238E27FC236}">
                <a16:creationId xmlns:a16="http://schemas.microsoft.com/office/drawing/2014/main" id="{16B2D6BF-58A7-7B21-1097-7CB9647803C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679" y="0"/>
            <a:ext cx="5353479" cy="6842953"/>
          </a:xfrm>
        </p:spPr>
      </p:pic>
    </p:spTree>
    <p:extLst>
      <p:ext uri="{BB962C8B-B14F-4D97-AF65-F5344CB8AC3E}">
        <p14:creationId xmlns:p14="http://schemas.microsoft.com/office/powerpoint/2010/main" val="40891864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01718B4-5C84-C864-5E37-604ED7F822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hr-HR" dirty="0">
                <a:solidFill>
                  <a:srgbClr val="00B0F0"/>
                </a:solidFill>
              </a:rPr>
              <a:t>Školski projekt OŠ Brod Moravice 2025. g.</a:t>
            </a:r>
            <a:br>
              <a:rPr lang="hr-HR" dirty="0">
                <a:solidFill>
                  <a:srgbClr val="00B0F0"/>
                </a:solidFill>
              </a:rPr>
            </a:br>
            <a:r>
              <a:rPr lang="hr-HR" dirty="0">
                <a:solidFill>
                  <a:srgbClr val="00B0F0"/>
                </a:solidFill>
              </a:rPr>
              <a:t>Hrvatski jezik i školska knjižnica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B94CAD73-29CF-8BE7-B6FA-EFA6B29CAD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6056" y="2094614"/>
            <a:ext cx="5447272" cy="4077586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00000"/>
              </a:lnSpc>
            </a:pPr>
            <a:r>
              <a:rPr lang="hr-H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r. 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hr-H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A.5.1. (govorenje),  A.5.2. (slušanje), A.5.3. (čitanje),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hr-H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A.5.4. (pisanje), 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hr-H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A.5.6. (</a:t>
            </a:r>
            <a:r>
              <a:rPr lang="hr-HR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Hrvatski jezik </a:t>
            </a:r>
            <a:r>
              <a:rPr lang="hr-H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kao obilježje nacionalnog identiteta)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hr-H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Online pretraživanje u knjižnici i otkrivanje odgovora u slikovnici Maxa Križanića: Kralj Tomislav (knjižničarka).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hr-HR" sz="1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PP Hrvatska himna (Lijepa naša), grb i zastava kao nacionalna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hr-HR" sz="1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obilježja uz hrvatski jezik.</a:t>
            </a:r>
          </a:p>
          <a:p>
            <a:pPr>
              <a:lnSpc>
                <a:spcPct val="100000"/>
              </a:lnSpc>
            </a:pPr>
            <a:r>
              <a:rPr lang="hr-H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r. 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hr-H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A.6.1., A.6.2., A.6.3., A.6.4. (govorenje, slušanje, čitanje i pisanje)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hr-H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A.6.6. (</a:t>
            </a:r>
            <a:r>
              <a:rPr lang="hr-HR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Početci hrvatske pismenosti</a:t>
            </a:r>
            <a:r>
              <a:rPr lang="hr-H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umna mapa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hr-H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A.6.1. (</a:t>
            </a:r>
            <a:r>
              <a:rPr lang="hr-HR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Izlaganje</a:t>
            </a:r>
            <a:r>
              <a:rPr lang="hr-H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učinjenog pred ostalim učenicima škole)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hr-H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hr-HR" sz="1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PP Bašćanska ploča    (crtež, zanimljivosti vezane uz ploču).        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hr-HR" sz="1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5866ABB6-BE59-2B75-EF7B-B4FB556E22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53327" y="2094614"/>
            <a:ext cx="5447271" cy="4077586"/>
          </a:xfrm>
        </p:spPr>
        <p:txBody>
          <a:bodyPr>
            <a:normAutofit fontScale="85000" lnSpcReduction="20000"/>
          </a:bodyPr>
          <a:lstStyle/>
          <a:p>
            <a:r>
              <a:rPr lang="hr-H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 r.</a:t>
            </a:r>
          </a:p>
          <a:p>
            <a:pPr marL="0" indent="0">
              <a:buNone/>
            </a:pPr>
            <a:r>
              <a:rPr lang="hr-H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A.7.1., A.7.2., A.7.3., A.7.4. (govorenje, slušanje, čitanje i pisanje)</a:t>
            </a:r>
          </a:p>
          <a:p>
            <a:pPr marL="0" indent="0">
              <a:buNone/>
            </a:pPr>
            <a:r>
              <a:rPr lang="hr-H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A.7.4. (</a:t>
            </a:r>
            <a:r>
              <a:rPr lang="hr-HR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Novinarske vrste</a:t>
            </a:r>
            <a:r>
              <a:rPr lang="hr-H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Intervju s kraljem Tomislavom)</a:t>
            </a:r>
          </a:p>
          <a:p>
            <a:pPr marL="0" indent="0">
              <a:buNone/>
            </a:pPr>
            <a:r>
              <a:rPr lang="hr-HR" sz="1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PP  </a:t>
            </a:r>
            <a:r>
              <a:rPr lang="hr-HR" sz="16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Kamishibai</a:t>
            </a:r>
            <a:r>
              <a:rPr lang="hr-HR" sz="16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hr-HR" sz="1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(oslikavanje priče za priredbu)</a:t>
            </a:r>
          </a:p>
          <a:p>
            <a:pPr marL="0" indent="0">
              <a:buNone/>
            </a:pPr>
            <a:endParaRPr lang="hr-HR" sz="1600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r-H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 r.</a:t>
            </a:r>
          </a:p>
          <a:p>
            <a:pPr marL="0" indent="0">
              <a:buNone/>
            </a:pPr>
            <a:r>
              <a:rPr lang="hr-H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A.8.1., A.8.2., A.8.3., A.8.4. (govorenje, slušanje, čitanje i pisanje)</a:t>
            </a:r>
          </a:p>
          <a:p>
            <a:pPr marL="0" indent="0">
              <a:buNone/>
            </a:pPr>
            <a:r>
              <a:rPr lang="hr-HR" sz="1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PP  (svi učenici 8.r.)</a:t>
            </a:r>
          </a:p>
          <a:p>
            <a:pPr>
              <a:buFontTx/>
              <a:buChar char="-"/>
            </a:pPr>
            <a:r>
              <a:rPr lang="hr-HR" sz="1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čitanje slikovnice </a:t>
            </a:r>
            <a:r>
              <a:rPr lang="hr-HR" sz="16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M. Križanića</a:t>
            </a:r>
            <a:r>
              <a:rPr lang="hr-HR" sz="1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hr-HR" sz="16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Kralj Tomislav </a:t>
            </a:r>
            <a:r>
              <a:rPr lang="hr-HR" sz="1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otključavanje QR koda u slikovnici</a:t>
            </a:r>
          </a:p>
          <a:p>
            <a:pPr>
              <a:buFontTx/>
              <a:buChar char="-"/>
            </a:pPr>
            <a:r>
              <a:rPr lang="hr-HR" sz="1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nakon čitanja ilustracija pjesme </a:t>
            </a:r>
            <a:r>
              <a:rPr lang="hr-HR" sz="16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Vladimira  Nazora: Tomislav</a:t>
            </a:r>
          </a:p>
          <a:p>
            <a:pPr>
              <a:buFontTx/>
              <a:buChar char="-"/>
            </a:pPr>
            <a:r>
              <a:rPr lang="hr-HR" sz="16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Blackout</a:t>
            </a:r>
            <a:r>
              <a:rPr lang="hr-HR" sz="16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poezija </a:t>
            </a:r>
            <a:r>
              <a:rPr lang="hr-HR" sz="1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 tekstovima i pjesmama o kralju Tomislavu</a:t>
            </a:r>
          </a:p>
          <a:p>
            <a:pPr>
              <a:buFontTx/>
              <a:buChar char="-"/>
            </a:pPr>
            <a:endParaRPr lang="hr-HR" sz="16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hr-H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0717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62" name="Rectangle 61">
            <a:extLst>
              <a:ext uri="{FF2B5EF4-FFF2-40B4-BE49-F238E27FC236}">
                <a16:creationId xmlns:a16="http://schemas.microsoft.com/office/drawing/2014/main" id="{D7D12574-25F0-4BB1-AA48-9DE7527AF5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64" name="Rectangle 63">
            <a:extLst>
              <a:ext uri="{FF2B5EF4-FFF2-40B4-BE49-F238E27FC236}">
                <a16:creationId xmlns:a16="http://schemas.microsoft.com/office/drawing/2014/main" id="{A3473CF9-37EB-43E7-89EF-D2D1C53D1D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03615" y="221673"/>
            <a:ext cx="8384770" cy="133263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5C07FD29-4311-4C2D-EC9C-2D7AD5FDAB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3121" y="310343"/>
            <a:ext cx="7985759" cy="86882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/>
              <a:t>8. r. Blackout poezija</a:t>
            </a: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586B4EF9-43BA-4655-A6FF-1D8E21574C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83110" y="1211407"/>
            <a:ext cx="7225780" cy="68580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6" name="Rezervirano mjesto sadržaja 5" descr="Slika na kojoj se prikazuje tekst, rukopis, crtež, tinta&#10;&#10;Sadržaj generiran umjetnom inteligencijom može biti netočan.">
            <a:extLst>
              <a:ext uri="{FF2B5EF4-FFF2-40B4-BE49-F238E27FC236}">
                <a16:creationId xmlns:a16="http://schemas.microsoft.com/office/drawing/2014/main" id="{79C93840-C217-7830-F4FA-E043E98F30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3" r="-1" b="9167"/>
          <a:stretch/>
        </p:blipFill>
        <p:spPr>
          <a:xfrm>
            <a:off x="688436" y="2139484"/>
            <a:ext cx="2966527" cy="4096512"/>
          </a:xfrm>
          <a:prstGeom prst="rect">
            <a:avLst/>
          </a:prstGeom>
        </p:spPr>
      </p:pic>
      <p:pic>
        <p:nvPicPr>
          <p:cNvPr id="8" name="Rezervirano mjesto sadržaja 7" descr="Slika na kojoj se prikazuje tekst, umjetničko djelo, crtež, uzorak&#10;&#10;Sadržaj generiran umjetnom inteligencijom može biti netočan.">
            <a:extLst>
              <a:ext uri="{FF2B5EF4-FFF2-40B4-BE49-F238E27FC236}">
                <a16:creationId xmlns:a16="http://schemas.microsoft.com/office/drawing/2014/main" id="{0CB008DC-5077-0CA3-D456-976506DA1A1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2"/>
          <a:stretch/>
        </p:blipFill>
        <p:spPr>
          <a:xfrm>
            <a:off x="4654055" y="2139484"/>
            <a:ext cx="2883889" cy="4096512"/>
          </a:xfrm>
          <a:prstGeom prst="rect">
            <a:avLst/>
          </a:prstGeom>
        </p:spPr>
      </p:pic>
      <p:pic>
        <p:nvPicPr>
          <p:cNvPr id="4" name="Rezervirano mjesto sadržaja 3" descr="Slika na kojoj se prikazuje crtež, slikanje, umjetničko djelo, ilustracija&#10;&#10;Sadržaj generiran umjetnom inteligencijom može biti netočan.">
            <a:extLst>
              <a:ext uri="{FF2B5EF4-FFF2-40B4-BE49-F238E27FC236}">
                <a16:creationId xmlns:a16="http://schemas.microsoft.com/office/drawing/2014/main" id="{570AE53F-8B5C-032C-9D42-A13613B5AF5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579" y="2139484"/>
            <a:ext cx="3113346" cy="409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7324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niOkvir 2">
            <a:extLst>
              <a:ext uri="{FF2B5EF4-FFF2-40B4-BE49-F238E27FC236}">
                <a16:creationId xmlns:a16="http://schemas.microsoft.com/office/drawing/2014/main" id="{72DEFEE5-F830-3533-1F02-C0AC2E3C225A}"/>
              </a:ext>
            </a:extLst>
          </p:cNvPr>
          <p:cNvSpPr txBox="1"/>
          <p:nvPr/>
        </p:nvSpPr>
        <p:spPr>
          <a:xfrm>
            <a:off x="350873" y="414670"/>
            <a:ext cx="30090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>
                <a:latin typeface="Algerian" panose="04020705040A02060702" pitchFamily="82" charset="0"/>
              </a:rPr>
              <a:t>7. r. Intervju s    </a:t>
            </a:r>
          </a:p>
          <a:p>
            <a:r>
              <a:rPr lang="hr-HR" sz="2800" b="1" dirty="0">
                <a:latin typeface="Algerian" panose="04020705040A02060702" pitchFamily="82" charset="0"/>
              </a:rPr>
              <a:t>         kraljem</a:t>
            </a: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0EE3B538-28F5-9807-E60D-15A7DD03041A}"/>
              </a:ext>
            </a:extLst>
          </p:cNvPr>
          <p:cNvSpPr txBox="1"/>
          <p:nvPr/>
        </p:nvSpPr>
        <p:spPr>
          <a:xfrm>
            <a:off x="648586" y="1467293"/>
            <a:ext cx="4710223" cy="5713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07000"/>
              </a:lnSpc>
            </a:pPr>
            <a:endParaRPr lang="hr-HR" sz="1800" kern="100" dirty="0">
              <a:effectLst/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r>
              <a:rPr lang="hr-HR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1.) </a:t>
            </a:r>
            <a:r>
              <a:rPr lang="hr-HR" sz="1800" b="1" i="1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Kako se osjeća naš kralj?</a:t>
            </a:r>
            <a:endParaRPr lang="hr-HR" sz="1800" b="1" i="1" kern="100" dirty="0">
              <a:solidFill>
                <a:srgbClr val="0070C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</a:pPr>
            <a:r>
              <a:rPr lang="hr-HR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hr-HR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</a:pPr>
            <a:r>
              <a:rPr lang="hr-HR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Ne razmišljam o emocijama. Kraljevstvo je moja dužnost i čast. Kraljevanje je zahtjevan i ozbiljan posao. Najčešće je vrlo stresno, zahtjevno, neizvjesno i opasno raditi ovaj posao.</a:t>
            </a:r>
            <a:endParaRPr lang="hr-HR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</a:pPr>
            <a:r>
              <a:rPr lang="hr-HR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hr-HR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r>
              <a:rPr lang="hr-HR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2.) </a:t>
            </a:r>
            <a:r>
              <a:rPr lang="hr-HR" sz="1800" b="1" i="1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Koju biste bitku izdvojili kao posebnu?</a:t>
            </a:r>
            <a:endParaRPr lang="hr-HR" sz="1800" b="1" i="1" kern="100" dirty="0">
              <a:solidFill>
                <a:srgbClr val="0070C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</a:pPr>
            <a:r>
              <a:rPr lang="hr-HR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hr-HR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</a:pPr>
            <a:r>
              <a:rPr lang="hr-HR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Svaka bitka me nešto novo nauči. Poštujem svoje neprijatelje. Svaka je bitka važna i vrijedna, iako naporna i neizvjesna. Bez mojih hrabrih vojnika ništa ne bi bilo moguće. Ponosan sam na njih, osobito na uspješno protjerivanje Mađara i Bugara.</a:t>
            </a:r>
            <a:endParaRPr lang="hr-HR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</a:pPr>
            <a:r>
              <a:rPr lang="hr-HR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hr-HR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arenR"/>
            </a:pPr>
            <a:endParaRPr lang="hr-HR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75A276B0-19B8-CC7E-CB1E-891DF30D5E61}"/>
              </a:ext>
            </a:extLst>
          </p:cNvPr>
          <p:cNvSpPr txBox="1"/>
          <p:nvPr/>
        </p:nvSpPr>
        <p:spPr>
          <a:xfrm>
            <a:off x="5986131" y="74429"/>
            <a:ext cx="5784112" cy="65264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endParaRPr lang="hr-HR" sz="1800" kern="100" dirty="0">
              <a:effectLst/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hr-HR" kern="10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3.) </a:t>
            </a:r>
            <a:r>
              <a:rPr lang="hr-HR" sz="1800" b="1" i="1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Jesu li sve Vaše bitke bile uspješne?</a:t>
            </a:r>
            <a:endParaRPr lang="hr-HR" sz="1800" b="1" i="1" kern="100" dirty="0">
              <a:solidFill>
                <a:srgbClr val="0070C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hr-HR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Moji vojnici su neustrašivi, hrabri, ali svaki gubitak je težak i poučan.</a:t>
            </a:r>
            <a:endParaRPr lang="hr-HR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hr-HR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hr-HR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r>
              <a:rPr lang="hr-HR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4.) </a:t>
            </a:r>
            <a:r>
              <a:rPr lang="hr-HR" sz="1800" b="1" i="1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Što radite kada pobijedite, a što kada ne? Imate li neke rituale?</a:t>
            </a:r>
            <a:endParaRPr lang="hr-HR" sz="1800" b="1" i="1" kern="100" dirty="0">
              <a:solidFill>
                <a:srgbClr val="0070C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</a:pPr>
            <a:r>
              <a:rPr lang="hr-HR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hr-HR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</a:pPr>
            <a:r>
              <a:rPr lang="hr-HR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Nakon pobjede slijedi gozba i bal, a kada nismo zadovoljni bitkom pripremamo se ljudstvom, oružjem i hranom i vraćamo po pobjedu!</a:t>
            </a:r>
            <a:endParaRPr lang="hr-HR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</a:pPr>
            <a:r>
              <a:rPr lang="hr-HR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hr-HR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hr-HR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5.) </a:t>
            </a:r>
            <a:r>
              <a:rPr lang="hr-HR" sz="1800" b="1" i="1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Kako danas živi srednjovjekovni čovjek, a kako kralj?</a:t>
            </a:r>
            <a:endParaRPr lang="hr-HR" sz="1800" b="1" i="1" kern="100" dirty="0">
              <a:solidFill>
                <a:srgbClr val="0070C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hr-HR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Muškarci su u službi mača i domovine, a žene brinu o djeci i svojim muževima.</a:t>
            </a:r>
            <a:endParaRPr lang="hr-HR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hr-HR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Kralj ima sve, ali nema dovoljno vremena za opuštanje, treba voditi Hrvate u bolji život!        (…)</a:t>
            </a:r>
            <a:endParaRPr lang="hr-HR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hr-HR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hr-HR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hr-HR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hr-HR" dirty="0"/>
          </a:p>
        </p:txBody>
      </p:sp>
      <p:pic>
        <p:nvPicPr>
          <p:cNvPr id="11" name="Slika 10" descr="Slika na kojoj se prikazuje odijevanje, osoba, kip, umjetničko djelo&#10;&#10;Sadržaj generiran umjetnom inteligencijom može biti netočan.">
            <a:extLst>
              <a:ext uri="{FF2B5EF4-FFF2-40B4-BE49-F238E27FC236}">
                <a16:creationId xmlns:a16="http://schemas.microsoft.com/office/drawing/2014/main" id="{5C304C1A-E467-4931-B5D2-4BEF830357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266" y="414670"/>
            <a:ext cx="1318435" cy="1711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177560"/>
      </p:ext>
    </p:extLst>
  </p:cSld>
  <p:clrMapOvr>
    <a:masterClrMapping/>
  </p:clrMapOvr>
</p:sld>
</file>

<file path=ppt/theme/theme1.xml><?xml version="1.0" encoding="utf-8"?>
<a:theme xmlns:a="http://schemas.openxmlformats.org/drawingml/2006/main" name="AccentBoxVTI">
  <a:themeElements>
    <a:clrScheme name="AccentBoxVTI">
      <a:dk1>
        <a:srgbClr val="000000"/>
      </a:dk1>
      <a:lt1>
        <a:sysClr val="window" lastClr="FFFFFF"/>
      </a:lt1>
      <a:dk2>
        <a:srgbClr val="262626"/>
      </a:dk2>
      <a:lt2>
        <a:srgbClr val="FFFFFF"/>
      </a:lt2>
      <a:accent1>
        <a:srgbClr val="F5A700"/>
      </a:accent1>
      <a:accent2>
        <a:srgbClr val="00A5AB"/>
      </a:accent2>
      <a:accent3>
        <a:srgbClr val="09963B"/>
      </a:accent3>
      <a:accent4>
        <a:srgbClr val="E64823"/>
      </a:accent4>
      <a:accent5>
        <a:srgbClr val="9C6A6A"/>
      </a:accent5>
      <a:accent6>
        <a:srgbClr val="824F8C"/>
      </a:accent6>
      <a:hlink>
        <a:srgbClr val="2998E3"/>
      </a:hlink>
      <a:folHlink>
        <a:srgbClr val="7F723D"/>
      </a:folHlink>
    </a:clrScheme>
    <a:fontScheme name="Avenir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centBoxVTI" id="{9F778A78-DC9A-453A-A82D-A75CAD503E15}" vid="{EA961113-7CC4-4569-8A6A-7BC2C1E2F401}"/>
    </a:ext>
  </a:extLst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349</TotalTime>
  <Words>900</Words>
  <Application>Microsoft Office PowerPoint</Application>
  <PresentationFormat>Široki zaslon</PresentationFormat>
  <Paragraphs>102</Paragraphs>
  <Slides>15</Slides>
  <Notes>1</Notes>
  <HiddenSlides>0</HiddenSlides>
  <MMClips>0</MMClips>
  <ScaleCrop>false</ScaleCrop>
  <HeadingPairs>
    <vt:vector size="8" baseType="variant">
      <vt:variant>
        <vt:lpstr>Korišteni fontovi</vt:lpstr>
      </vt:variant>
      <vt:variant>
        <vt:i4>10</vt:i4>
      </vt:variant>
      <vt:variant>
        <vt:lpstr>Tema</vt:lpstr>
      </vt:variant>
      <vt:variant>
        <vt:i4>1</vt:i4>
      </vt:variant>
      <vt:variant>
        <vt:lpstr>Uloženi OLE poslužitelji</vt:lpstr>
      </vt:variant>
      <vt:variant>
        <vt:i4>1</vt:i4>
      </vt:variant>
      <vt:variant>
        <vt:lpstr>Naslovi slajdova</vt:lpstr>
      </vt:variant>
      <vt:variant>
        <vt:i4>15</vt:i4>
      </vt:variant>
    </vt:vector>
  </HeadingPairs>
  <TitlesOfParts>
    <vt:vector size="27" baseType="lpstr">
      <vt:lpstr>Algerian</vt:lpstr>
      <vt:lpstr>Aptos</vt:lpstr>
      <vt:lpstr>Arial</vt:lpstr>
      <vt:lpstr>Arial Rounded MT Bold</vt:lpstr>
      <vt:lpstr>Avenir Next LT Pro</vt:lpstr>
      <vt:lpstr>Bahnschrift SemiBold</vt:lpstr>
      <vt:lpstr>Bahnschrift SemiBold Condensed</vt:lpstr>
      <vt:lpstr>Calibri</vt:lpstr>
      <vt:lpstr>The Serif Hand</vt:lpstr>
      <vt:lpstr>Times New Roman</vt:lpstr>
      <vt:lpstr>AccentBoxVTI</vt:lpstr>
      <vt:lpstr>Adobe Acrobat Document</vt:lpstr>
      <vt:lpstr>Godišnji projekt OŠ Brod Moravice</vt:lpstr>
      <vt:lpstr>  1100 godina Hrvatskog Kraljevstva  </vt:lpstr>
      <vt:lpstr>Krunidba kralja Tomislava 925. g. na Duvanjskom polju  naslikao Oton Iveković</vt:lpstr>
      <vt:lpstr>U procjepu znanosti i naracije</vt:lpstr>
      <vt:lpstr>LEGENDA ILI IZGUBLJENA POVIJESNA ISTINA?</vt:lpstr>
      <vt:lpstr>Roman Velimira Deželića: „Prvi kralj” iz 1903. g.</vt:lpstr>
      <vt:lpstr>Školski projekt OŠ Brod Moravice 2025. g. Hrvatski jezik i školska knjižnica</vt:lpstr>
      <vt:lpstr>8. r. Blackout poezija</vt:lpstr>
      <vt:lpstr>PowerPoint prezentacija</vt:lpstr>
      <vt:lpstr>6. r.  Srednjovjekovna pismenost </vt:lpstr>
      <vt:lpstr>PowerPoint prezentacija</vt:lpstr>
      <vt:lpstr>Legenda o izgubljenoj kruni kralja Tomislava </vt:lpstr>
      <vt:lpstr>Školska priredba uprizorenja krunidbe kralja Tomislava</vt:lpstr>
      <vt:lpstr>Školski list  „Listaki s naše lipice”</vt:lpstr>
      <vt:lpstr>PowerPoint prezentacija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Jasna Šepac</dc:creator>
  <cp:lastModifiedBy>Jasna Šepac</cp:lastModifiedBy>
  <cp:revision>41</cp:revision>
  <dcterms:created xsi:type="dcterms:W3CDTF">2025-01-03T11:59:16Z</dcterms:created>
  <dcterms:modified xsi:type="dcterms:W3CDTF">2026-02-11T18:23:40Z</dcterms:modified>
</cp:coreProperties>
</file>