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0856A1-3877-409C-9696-975B04853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RAZVOJ ČITALAČKIH VJEŠTINA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3C6B25E-EDEC-491A-B0FD-71D72244A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PUTEM SURADNJE MEĐU KNJIŽNICAMA</a:t>
            </a:r>
          </a:p>
        </p:txBody>
      </p:sp>
    </p:spTree>
    <p:extLst>
      <p:ext uri="{BB962C8B-B14F-4D97-AF65-F5344CB8AC3E}">
        <p14:creationId xmlns:p14="http://schemas.microsoft.com/office/powerpoint/2010/main" val="325703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0B7887-58EB-40A3-9627-7F72C620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88885"/>
          </a:xfrm>
        </p:spPr>
        <p:txBody>
          <a:bodyPr>
            <a:normAutofit fontScale="90000"/>
          </a:bodyPr>
          <a:lstStyle/>
          <a:p>
            <a:r>
              <a:rPr lang="hr-HR" dirty="0"/>
              <a:t>vrednovanja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74BC92-448A-44BC-9604-60C6E2347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1296140"/>
            <a:ext cx="4995334" cy="4495061"/>
          </a:xfrm>
        </p:spPr>
        <p:txBody>
          <a:bodyPr/>
          <a:lstStyle/>
          <a:p>
            <a:r>
              <a:rPr lang="hr-HR" dirty="0"/>
              <a:t>Ciljevi učenja:</a:t>
            </a:r>
          </a:p>
          <a:p>
            <a:endParaRPr lang="hr-HR" dirty="0"/>
          </a:p>
          <a:p>
            <a:r>
              <a:rPr lang="hr-HR" dirty="0"/>
              <a:t>razviti tehniku ​​čitanja,</a:t>
            </a:r>
          </a:p>
          <a:p>
            <a:r>
              <a:rPr lang="hr-HR" dirty="0"/>
              <a:t>glasno čitati riječi, jednostavne rečenice i kratke, jednostavne tekstove, napisana velikim slovima (malim slovima),</a:t>
            </a:r>
          </a:p>
          <a:p>
            <a:r>
              <a:rPr lang="hr-HR" dirty="0"/>
              <a:t>razviti pozitivan stav prema čitanju,</a:t>
            </a:r>
          </a:p>
          <a:p>
            <a:r>
              <a:rPr lang="hr-HR" dirty="0"/>
              <a:t>vrednovati sposobnost čitanja prema kriterijima uspješnosti te planirati kako je poboljšati,</a:t>
            </a:r>
          </a:p>
          <a:p>
            <a:r>
              <a:rPr lang="hr-HR" dirty="0"/>
              <a:t>izraziti svoje osjećaje tijekom čitanja.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6E4C2ED-0C14-4C40-ABC5-3B319F5D9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4" y="696897"/>
            <a:ext cx="4995332" cy="5693546"/>
          </a:xfrm>
        </p:spPr>
        <p:txBody>
          <a:bodyPr/>
          <a:lstStyle/>
          <a:p>
            <a:r>
              <a:rPr lang="hr-HR" dirty="0"/>
              <a:t>Kriteriji uspješnosti u 1. razredu, koje smo oblikovali zajedno s učenicima: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ČITAM</a:t>
            </a:r>
          </a:p>
          <a:p>
            <a:pPr marL="0" indent="0">
              <a:buNone/>
            </a:pPr>
            <a:r>
              <a:rPr lang="hr-HR" dirty="0"/>
              <a:t>			</a:t>
            </a:r>
          </a:p>
          <a:p>
            <a:r>
              <a:rPr lang="hr-HR" dirty="0"/>
              <a:t>TEČNO.   (bez zastajkivanja)			</a:t>
            </a:r>
          </a:p>
          <a:p>
            <a:r>
              <a:rPr lang="hr-HR" dirty="0"/>
              <a:t>GLASNO.			</a:t>
            </a:r>
          </a:p>
          <a:p>
            <a:r>
              <a:rPr lang="hr-HR" dirty="0"/>
              <a:t>PRIMJERENE BRZINE.			</a:t>
            </a:r>
          </a:p>
          <a:p>
            <a:r>
              <a:rPr lang="hr-HR" dirty="0"/>
              <a:t>STANEM KOD TOČKE.			</a:t>
            </a:r>
          </a:p>
          <a:p>
            <a:r>
              <a:rPr lang="hr-HR" dirty="0"/>
              <a:t>RAZUMIJEM .(ispričam što sam pročitao)			</a:t>
            </a:r>
          </a:p>
          <a:p>
            <a:r>
              <a:rPr lang="hr-HR" dirty="0"/>
              <a:t>ODGOVARAM NA PITANJA O PROČITANOM.			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454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93EB12-AE09-468A-94CA-EB849BB3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ČITANJE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C2A488-B73A-4B0A-B0DF-C6E3AC32C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201663"/>
            <a:ext cx="4995334" cy="3589538"/>
          </a:xfrm>
        </p:spPr>
        <p:txBody>
          <a:bodyPr/>
          <a:lstStyle/>
          <a:p>
            <a:pPr>
              <a:buFontTx/>
              <a:buChar char="-"/>
            </a:pPr>
            <a:r>
              <a:rPr lang="hr-HR" dirty="0"/>
              <a:t>Čitanje i poticanje čitanja važno je u socijalnom, intelektualnom i emocionalnom razvoju djeteta. </a:t>
            </a:r>
          </a:p>
          <a:p>
            <a:pPr>
              <a:buFontTx/>
              <a:buChar char="-"/>
            </a:pPr>
            <a:r>
              <a:rPr lang="hr-HR" dirty="0"/>
              <a:t>važno je čitanje djeci dok su mali, ali kasnije</a:t>
            </a:r>
          </a:p>
          <a:p>
            <a:pPr>
              <a:buFontTx/>
              <a:buChar char="-"/>
            </a:pPr>
            <a:r>
              <a:rPr lang="hr-HR" dirty="0"/>
              <a:t>Mogu čitati roditelji, bake i djedovi, odgojiteljica, kasnije učiteljica</a:t>
            </a:r>
          </a:p>
          <a:p>
            <a:pPr>
              <a:buFontTx/>
              <a:buChar char="-"/>
            </a:pPr>
            <a:endParaRPr lang="hr-HR" dirty="0"/>
          </a:p>
          <a:p>
            <a:pPr>
              <a:buFontTx/>
              <a:buChar char="-"/>
            </a:pPr>
            <a:r>
              <a:rPr lang="hr-HR" dirty="0"/>
              <a:t>POTICAJ za kasnije SAMOSTALNO ČITANJE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829B222-2CED-41C3-B4EB-873625FD2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1118587"/>
            <a:ext cx="4995332" cy="4672614"/>
          </a:xfrm>
        </p:spPr>
        <p:txBody>
          <a:bodyPr/>
          <a:lstStyle/>
          <a:p>
            <a:r>
              <a:rPr lang="hr-HR" dirty="0"/>
              <a:t>čitanjem razvijamo kritičko mišljenje</a:t>
            </a:r>
          </a:p>
          <a:p>
            <a:r>
              <a:rPr lang="hr-HR" dirty="0"/>
              <a:t> čitanjem razvijamo dječju kreativnost</a:t>
            </a:r>
          </a:p>
          <a:p>
            <a:r>
              <a:rPr lang="hr-HR" dirty="0"/>
              <a:t> čitanjem razvijamo vokabular</a:t>
            </a:r>
          </a:p>
          <a:p>
            <a:r>
              <a:rPr lang="hr-HR" dirty="0"/>
              <a:t> čitanjem razvijamo empatiju</a:t>
            </a:r>
          </a:p>
          <a:p>
            <a:r>
              <a:rPr lang="hr-HR" dirty="0"/>
              <a:t> čitanjem razvijamo komunikacijske vještine</a:t>
            </a:r>
          </a:p>
          <a:p>
            <a:r>
              <a:rPr lang="hr-HR" dirty="0"/>
              <a:t> čitanjem odgajamo djecu</a:t>
            </a:r>
          </a:p>
          <a:p>
            <a:r>
              <a:rPr lang="hr-HR" dirty="0"/>
              <a:t> čitanjem potičemo koncentraciju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729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716A65-F09F-461C-8660-E1211F99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kurikulum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6ACFB4-9B98-47D3-BD1B-92BE0BEB8A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potrebu za čitanjem književnih tekstova i pozitivan stav prema čitanju iz potrebe i užitka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0C647D0-A1BD-4E9A-B178-81E79134EF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-– osobni i nacionalni identitet te razumijevanje </a:t>
            </a:r>
            <a:r>
              <a:rPr lang="hr-HR" dirty="0" err="1"/>
              <a:t>općekulturnoga</a:t>
            </a:r>
            <a:r>
              <a:rPr lang="hr-HR" dirty="0"/>
              <a:t> nasljeđa</a:t>
            </a:r>
          </a:p>
          <a:p>
            <a:r>
              <a:rPr lang="hr-HR" dirty="0"/>
              <a:t>– razvoj kreativne verbalne i neverbalne komunikacije</a:t>
            </a:r>
          </a:p>
          <a:p>
            <a:r>
              <a:rPr lang="hr-HR" dirty="0"/>
              <a:t>– razumijevanje kulture s gledišta svakodnevnoga života, s društvenoga gledišta, kulture u odnosu na popularnu kulturu i kulture u odnosu prema književnosti i ostalim umjetnostima te utjecaj kulture na oblikovanje vlastitoga kulturnog identiteta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441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9AC32F-96CF-4B6E-8F02-49D60E20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knjižnice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5D0718-E6AF-486B-8A95-801FC4E62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609600"/>
            <a:ext cx="4995334" cy="5181601"/>
          </a:xfrm>
        </p:spPr>
        <p:txBody>
          <a:bodyPr/>
          <a:lstStyle/>
          <a:p>
            <a:r>
              <a:rPr lang="hr-HR" dirty="0"/>
              <a:t>Upoznavanje sa školskom knjižnicom i knjižničarkom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F2B6298-EF90-476D-B82F-9F6CB94FC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4" y="461639"/>
            <a:ext cx="4995332" cy="5329562"/>
          </a:xfrm>
        </p:spPr>
        <p:txBody>
          <a:bodyPr/>
          <a:lstStyle/>
          <a:p>
            <a:r>
              <a:rPr lang="hr-HR" dirty="0"/>
              <a:t>mjesna knjižnica</a:t>
            </a:r>
          </a:p>
          <a:p>
            <a:r>
              <a:rPr lang="hr-HR" dirty="0"/>
              <a:t>bibliobus</a:t>
            </a:r>
          </a:p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AD5F338-9642-4B1C-BFA0-222BF6911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41" y="3556293"/>
            <a:ext cx="3001585" cy="257496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A1FD229-4F05-412F-99AD-2F525A20F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56293"/>
            <a:ext cx="3474128" cy="260559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97DD005-A396-4061-A188-DCA988D8C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906" y="461639"/>
            <a:ext cx="3457222" cy="19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6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80B14C-1DD5-4FA8-ADAE-136395AF5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97150"/>
            <a:ext cx="10131425" cy="569651"/>
          </a:xfrm>
        </p:spPr>
        <p:txBody>
          <a:bodyPr>
            <a:normAutofit fontScale="90000"/>
          </a:bodyPr>
          <a:lstStyle/>
          <a:p>
            <a:r>
              <a:rPr lang="hr-HR" dirty="0"/>
              <a:t>suradnja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DAEE1F-7695-4350-819D-9C65E95CB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1376039"/>
            <a:ext cx="4995334" cy="44151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i="1" dirty="0">
                <a:latin typeface="+mj-lt"/>
              </a:rPr>
              <a:t>Djeci bi trebalo čitati naglas od rođenja kako bi ona mogla povezati čitanje i knjige s ugodnim osjećajima, čuti zvukove, rime i riječi, kako bi mogla koristiti svoja osjetila sluha, vida i opipa te stvarati zvukove i počela razumijevati da slike prikazuju određene predmete iz njihove okoline.</a:t>
            </a:r>
          </a:p>
          <a:p>
            <a:pPr marL="0" indent="0">
              <a:buNone/>
            </a:pPr>
            <a:endParaRPr lang="hr-HR" i="1" dirty="0">
              <a:latin typeface="+mj-lt"/>
            </a:endParaRPr>
          </a:p>
          <a:p>
            <a:r>
              <a:rPr lang="hr-HR" dirty="0"/>
              <a:t>Projekti u </a:t>
            </a:r>
            <a:r>
              <a:rPr lang="hr-HR" u="sng" dirty="0"/>
              <a:t>školskoj knjižnici</a:t>
            </a:r>
            <a:r>
              <a:rPr lang="hr-HR" dirty="0"/>
              <a:t>:</a:t>
            </a:r>
          </a:p>
          <a:p>
            <a:pPr>
              <a:buFontTx/>
              <a:buChar char="-"/>
            </a:pPr>
            <a:r>
              <a:rPr lang="hr-HR" sz="1600" dirty="0">
                <a:latin typeface="+mj-lt"/>
              </a:rPr>
              <a:t>Knjižničarka Sanja Despot Abramović</a:t>
            </a:r>
          </a:p>
          <a:p>
            <a:pPr marL="0" indent="0">
              <a:buNone/>
            </a:pPr>
            <a:r>
              <a:rPr lang="hr-HR" sz="1600" dirty="0">
                <a:latin typeface="+mj-lt"/>
              </a:rPr>
              <a:t>-     održavala satove </a:t>
            </a:r>
            <a:r>
              <a:rPr lang="hr-HR" sz="1600" b="1" dirty="0">
                <a:latin typeface="+mj-lt"/>
              </a:rPr>
              <a:t>čitanja lektire </a:t>
            </a:r>
          </a:p>
          <a:p>
            <a:pPr>
              <a:buFontTx/>
              <a:buChar char="-"/>
            </a:pPr>
            <a:r>
              <a:rPr lang="hr-HR" sz="1600" b="1" dirty="0">
                <a:latin typeface="+mj-lt"/>
              </a:rPr>
              <a:t>Obrađivala lektiru</a:t>
            </a:r>
          </a:p>
          <a:p>
            <a:pPr>
              <a:buFontTx/>
              <a:buChar char="-"/>
            </a:pPr>
            <a:r>
              <a:rPr lang="hr-HR" sz="1600" dirty="0">
                <a:latin typeface="+mj-lt"/>
              </a:rPr>
              <a:t>Uključivala u razne projekte (sada </a:t>
            </a:r>
            <a:r>
              <a:rPr lang="hr-HR" sz="1600" b="1" dirty="0">
                <a:latin typeface="+mj-lt"/>
              </a:rPr>
              <a:t>Naša mala knjižnica</a:t>
            </a:r>
            <a:r>
              <a:rPr lang="hr-HR" sz="1600" dirty="0">
                <a:latin typeface="+mj-lt"/>
              </a:rPr>
              <a:t>)</a:t>
            </a:r>
          </a:p>
          <a:p>
            <a:pPr>
              <a:buFontTx/>
              <a:buChar char="-"/>
            </a:pPr>
            <a:r>
              <a:rPr lang="hr-HR" sz="1600" dirty="0">
                <a:latin typeface="+mj-lt"/>
              </a:rPr>
              <a:t>Zapisivala </a:t>
            </a:r>
            <a:r>
              <a:rPr lang="hr-HR" sz="1600" b="1" dirty="0">
                <a:latin typeface="+mj-lt"/>
              </a:rPr>
              <a:t>povijest knjižnica i školstva</a:t>
            </a:r>
          </a:p>
          <a:p>
            <a:pPr>
              <a:buFontTx/>
              <a:buChar char="-"/>
            </a:pPr>
            <a:r>
              <a:rPr lang="hr-HR" sz="1600" dirty="0">
                <a:latin typeface="+mj-lt"/>
              </a:rPr>
              <a:t>-</a:t>
            </a:r>
            <a:r>
              <a:rPr lang="hr-HR" sz="1600" b="1" dirty="0">
                <a:latin typeface="+mj-lt"/>
              </a:rPr>
              <a:t>istraživala stare publikacije </a:t>
            </a:r>
            <a:r>
              <a:rPr lang="hr-HR" sz="1600" dirty="0">
                <a:latin typeface="+mj-lt"/>
              </a:rPr>
              <a:t>u školskoj knjižnici i </a:t>
            </a:r>
            <a:r>
              <a:rPr lang="hr-HR" sz="1600" dirty="0" err="1">
                <a:latin typeface="+mj-lt"/>
              </a:rPr>
              <a:t>ost</a:t>
            </a:r>
            <a:r>
              <a:rPr lang="hr-HR" sz="1600" dirty="0">
                <a:latin typeface="+mj-lt"/>
              </a:rPr>
              <a:t>.</a:t>
            </a:r>
          </a:p>
          <a:p>
            <a:pPr>
              <a:buFontTx/>
              <a:buChar char="-"/>
            </a:pPr>
            <a:endParaRPr lang="hr-HR" sz="1600" b="1" dirty="0">
              <a:latin typeface="+mj-lt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BE5A35C-C0EB-4908-9410-768242DB5F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4885" y="952755"/>
            <a:ext cx="2974020" cy="526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9056E4-713C-41DE-870B-1336049F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24396"/>
          </a:xfrm>
        </p:spPr>
        <p:txBody>
          <a:bodyPr>
            <a:normAutofit fontScale="90000"/>
          </a:bodyPr>
          <a:lstStyle/>
          <a:p>
            <a:r>
              <a:rPr lang="hr-HR" dirty="0"/>
              <a:t>suradnja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FF83EB-94B5-45BA-9914-41E0B0225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1500325"/>
            <a:ext cx="4995334" cy="4290875"/>
          </a:xfrm>
        </p:spPr>
        <p:txBody>
          <a:bodyPr/>
          <a:lstStyle/>
          <a:p>
            <a:r>
              <a:rPr lang="hr-HR" dirty="0"/>
              <a:t>Posjeti </a:t>
            </a:r>
            <a:r>
              <a:rPr lang="hr-HR" sz="2000" b="1" dirty="0"/>
              <a:t>Hrvatskoj čitaonici sela Kuti</a:t>
            </a:r>
          </a:p>
          <a:p>
            <a:r>
              <a:rPr lang="hr-HR" dirty="0">
                <a:latin typeface="+mj-lt"/>
              </a:rPr>
              <a:t>Uz Mjesec knjige</a:t>
            </a:r>
          </a:p>
          <a:p>
            <a:r>
              <a:rPr lang="hr-HR" dirty="0">
                <a:latin typeface="+mj-lt"/>
              </a:rPr>
              <a:t>Sudjelovanje uz slikovnicu Sretna kućica, </a:t>
            </a:r>
            <a:r>
              <a:rPr lang="hr-HR" dirty="0" err="1">
                <a:latin typeface="+mj-lt"/>
              </a:rPr>
              <a:t>K.D.Petković</a:t>
            </a:r>
            <a:r>
              <a:rPr lang="hr-HR" dirty="0">
                <a:latin typeface="+mj-lt"/>
              </a:rPr>
              <a:t>, </a:t>
            </a:r>
            <a:r>
              <a:rPr lang="hr-HR" dirty="0" err="1">
                <a:latin typeface="+mj-lt"/>
              </a:rPr>
              <a:t>D.Arbanas</a:t>
            </a:r>
            <a:endParaRPr lang="hr-HR" dirty="0">
              <a:latin typeface="+mj-lt"/>
            </a:endParaRPr>
          </a:p>
          <a:p>
            <a:r>
              <a:rPr lang="hr-HR" dirty="0">
                <a:latin typeface="+mj-lt"/>
              </a:rPr>
              <a:t>Uključivanje u Rijeka 2020 EPK</a:t>
            </a:r>
          </a:p>
          <a:p>
            <a:r>
              <a:rPr lang="hr-HR" dirty="0">
                <a:latin typeface="+mj-lt"/>
              </a:rPr>
              <a:t>Sudjelovanje  na događanjima u knjižnici</a:t>
            </a:r>
          </a:p>
          <a:p>
            <a:r>
              <a:rPr lang="hr-HR" dirty="0">
                <a:latin typeface="+mj-lt"/>
              </a:rPr>
              <a:t>Uređivanje izloga knjižnice svojim radovima</a:t>
            </a:r>
          </a:p>
          <a:p>
            <a:r>
              <a:rPr lang="hr-HR" b="1" dirty="0" err="1"/>
              <a:t>Međuknjižnična</a:t>
            </a:r>
            <a:r>
              <a:rPr lang="hr-HR" b="1" dirty="0"/>
              <a:t> suradnja- knjižničarka Elvira Štrk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C73053A-C4C7-4105-A752-07EE65165D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1092" y="1376038"/>
            <a:ext cx="6045290" cy="452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6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88E7EA-650B-49CF-B3CE-7035EB1CA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44497"/>
          </a:xfrm>
        </p:spPr>
        <p:txBody>
          <a:bodyPr>
            <a:normAutofit fontScale="90000"/>
          </a:bodyPr>
          <a:lstStyle/>
          <a:p>
            <a:r>
              <a:rPr lang="hr-HR" dirty="0"/>
              <a:t>suradnja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B18F16-5E07-4491-839D-AA6B64168F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Bibliobus</a:t>
            </a:r>
          </a:p>
          <a:p>
            <a:r>
              <a:rPr lang="hr-HR" dirty="0"/>
              <a:t>Uključivanje učenika od 1.razreda</a:t>
            </a:r>
          </a:p>
          <a:p>
            <a:r>
              <a:rPr lang="hr-HR" dirty="0"/>
              <a:t>Poticanje na čitanje</a:t>
            </a:r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9D9DCEF6-8527-4D13-BC86-12CC0C714A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5871" y="1804187"/>
            <a:ext cx="4866216" cy="3649662"/>
          </a:xfrm>
        </p:spPr>
      </p:pic>
    </p:spTree>
    <p:extLst>
      <p:ext uri="{BB962C8B-B14F-4D97-AF65-F5344CB8AC3E}">
        <p14:creationId xmlns:p14="http://schemas.microsoft.com/office/powerpoint/2010/main" val="110418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143DAC-D546-4263-B8B3-9BE5A405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713173"/>
          </a:xfrm>
        </p:spPr>
        <p:txBody>
          <a:bodyPr/>
          <a:lstStyle/>
          <a:p>
            <a:r>
              <a:rPr lang="hr-HR" dirty="0"/>
              <a:t>slikovnice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E0CCCD-A406-47AB-9DAF-89BCBA45D5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Prva djetetova knjiga upotpunjena ilustracijama</a:t>
            </a:r>
          </a:p>
          <a:p>
            <a:r>
              <a:rPr lang="hr-HR" dirty="0"/>
              <a:t>Tekst treba biti prilagođen djetetovoj sposobnosti primanja poruke slikovnice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8182C1-75D7-4690-A4DE-F28D0C4850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Može se obrađivati kroz razne nastavne predmete</a:t>
            </a:r>
          </a:p>
          <a:p>
            <a:r>
              <a:rPr lang="hr-HR" dirty="0"/>
              <a:t> hrvatski jezik</a:t>
            </a:r>
          </a:p>
          <a:p>
            <a:r>
              <a:rPr lang="hr-HR" dirty="0"/>
              <a:t>Priroda i društvo</a:t>
            </a:r>
          </a:p>
          <a:p>
            <a:r>
              <a:rPr lang="hr-HR" dirty="0"/>
              <a:t>Glazbene slikovnice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ILUSTRACIJE</a:t>
            </a:r>
          </a:p>
          <a:p>
            <a:pPr marL="0" indent="0">
              <a:buNone/>
            </a:pPr>
            <a:r>
              <a:rPr lang="hr-HR" dirty="0"/>
              <a:t>- Likovna kultura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28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E8178C-0960-423C-BAD3-41439A02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837460"/>
          </a:xfrm>
        </p:spPr>
        <p:txBody>
          <a:bodyPr/>
          <a:lstStyle/>
          <a:p>
            <a:r>
              <a:rPr lang="hr-HR" dirty="0"/>
              <a:t>VRIJEDNOST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2D0158-C67F-47A4-A83B-5A4D662500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dirty="0"/>
              <a:t>Poticanje na čitanje</a:t>
            </a:r>
          </a:p>
          <a:p>
            <a:pPr>
              <a:buFontTx/>
              <a:buChar char="-"/>
            </a:pPr>
            <a:r>
              <a:rPr lang="hr-HR" dirty="0"/>
              <a:t>Poticaj na interes prema knjigama, a time i prema kulturi općenito</a:t>
            </a:r>
          </a:p>
          <a:p>
            <a:pPr>
              <a:buFontTx/>
              <a:buChar char="-"/>
            </a:pPr>
            <a:r>
              <a:rPr lang="hr-HR" dirty="0"/>
              <a:t>Navika odlaženja u knjižnice, navika odlaženja na kulturne priredbe</a:t>
            </a:r>
          </a:p>
          <a:p>
            <a:pPr>
              <a:buFontTx/>
              <a:buChar char="-"/>
            </a:pPr>
            <a:r>
              <a:rPr lang="hr-HR" dirty="0"/>
              <a:t>Njegovanje zavičajnih govora, etnološke i etnografske baštine</a:t>
            </a:r>
          </a:p>
          <a:p>
            <a:pPr>
              <a:buFontTx/>
              <a:buChar char="-"/>
            </a:pPr>
            <a:r>
              <a:rPr lang="hr-HR" dirty="0"/>
              <a:t>Poticanje na interes za povijest svoga zavičaja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CCFD069-74E8-49F4-B602-029BC970AE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33942" y="342418"/>
            <a:ext cx="2949511" cy="220928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C8DEAFD-BB32-432B-BE9C-9D0CF6B3B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517" y="1165262"/>
            <a:ext cx="3060509" cy="306050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86A2E12-F22A-4EDA-A73D-A21D53DA2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977" y="3996523"/>
            <a:ext cx="3435025" cy="25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03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TM03457452[[fn=Nebeski]]</Template>
  <TotalTime>87</TotalTime>
  <Words>496</Words>
  <Application>Microsoft Office PowerPoint</Application>
  <PresentationFormat>Široki zaslon</PresentationFormat>
  <Paragraphs>81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Nebeski</vt:lpstr>
      <vt:lpstr>RAZVOJ ČITALAČKIH VJEŠTINA</vt:lpstr>
      <vt:lpstr>ČITANJE</vt:lpstr>
      <vt:lpstr>kurikulum</vt:lpstr>
      <vt:lpstr>knjižnice</vt:lpstr>
      <vt:lpstr>suradnja</vt:lpstr>
      <vt:lpstr>suradnja</vt:lpstr>
      <vt:lpstr>suradnja</vt:lpstr>
      <vt:lpstr>slikovnice</vt:lpstr>
      <vt:lpstr>VRIJEDNOST</vt:lpstr>
      <vt:lpstr>vrednovanja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ČITALAČKIH VJEŠTINA</dc:title>
  <dc:creator>dijana.arbanas@gmail.com</dc:creator>
  <cp:lastModifiedBy>dijana.arbanas@gmail.com</cp:lastModifiedBy>
  <cp:revision>8</cp:revision>
  <dcterms:created xsi:type="dcterms:W3CDTF">2021-06-04T15:14:26Z</dcterms:created>
  <dcterms:modified xsi:type="dcterms:W3CDTF">2021-06-04T16:42:18Z</dcterms:modified>
</cp:coreProperties>
</file>